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2" r:id="rId3"/>
    <p:sldId id="341" r:id="rId4"/>
    <p:sldId id="294" r:id="rId5"/>
    <p:sldId id="315" r:id="rId6"/>
    <p:sldId id="340" r:id="rId7"/>
    <p:sldId id="338" r:id="rId8"/>
    <p:sldId id="317" r:id="rId9"/>
    <p:sldId id="268" r:id="rId10"/>
    <p:sldId id="307" r:id="rId11"/>
    <p:sldId id="310" r:id="rId12"/>
    <p:sldId id="312" r:id="rId13"/>
    <p:sldId id="348" r:id="rId14"/>
    <p:sldId id="308" r:id="rId15"/>
    <p:sldId id="318" r:id="rId16"/>
    <p:sldId id="319" r:id="rId17"/>
    <p:sldId id="301" r:id="rId18"/>
    <p:sldId id="314" r:id="rId19"/>
    <p:sldId id="325" r:id="rId20"/>
    <p:sldId id="327" r:id="rId21"/>
    <p:sldId id="323" r:id="rId22"/>
    <p:sldId id="336" r:id="rId23"/>
    <p:sldId id="350" r:id="rId24"/>
    <p:sldId id="322" r:id="rId25"/>
    <p:sldId id="332" r:id="rId26"/>
    <p:sldId id="305" r:id="rId27"/>
    <p:sldId id="329" r:id="rId28"/>
    <p:sldId id="331" r:id="rId29"/>
    <p:sldId id="333" r:id="rId30"/>
    <p:sldId id="335" r:id="rId31"/>
    <p:sldId id="352" r:id="rId32"/>
    <p:sldId id="346" r:id="rId33"/>
    <p:sldId id="299" r:id="rId34"/>
    <p:sldId id="296" r:id="rId35"/>
  </p:sldIdLst>
  <p:sldSz cx="10080625" cy="7559675"/>
  <p:notesSz cx="9931400" cy="6794500"/>
  <p:defaultTextStyle>
    <a:defPPr>
      <a:defRPr lang="en-GB"/>
    </a:defPPr>
    <a:lvl1pPr algn="l" defTabSz="457200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31800" indent="-215900" algn="l" defTabSz="457200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647700" indent="-215900" algn="l" defTabSz="457200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863600" indent="-215900" algn="l" defTabSz="457200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079500" indent="-215900" algn="l" defTabSz="457200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333FF"/>
    <a:srgbClr val="4D39C7"/>
    <a:srgbClr val="00B8FF"/>
    <a:srgbClr val="0066FF"/>
    <a:srgbClr val="66CCFF"/>
    <a:srgbClr val="FD1B03"/>
    <a:srgbClr val="000000"/>
    <a:srgbClr val="FB1C05"/>
    <a:srgbClr val="FA2F0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788" autoAdjust="0"/>
    <p:restoredTop sz="94660"/>
  </p:normalViewPr>
  <p:slideViewPr>
    <p:cSldViewPr>
      <p:cViewPr>
        <p:scale>
          <a:sx n="60" d="100"/>
          <a:sy n="60" d="100"/>
        </p:scale>
        <p:origin x="-828" y="-3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1950" y="-102"/>
      </p:cViewPr>
      <p:guideLst>
        <p:guide orient="horz" pos="1945"/>
        <p:guide pos="27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771" tIns="42885" rIns="85771" bIns="42885" numCol="1" anchor="t" anchorCtr="0" compatLnSpc="1">
            <a:prstTxWarp prst="textNoShape">
              <a:avLst/>
            </a:prstTxWarp>
          </a:bodyPr>
          <a:lstStyle>
            <a:lvl1pPr defTabSz="428625">
              <a:defRPr sz="1100">
                <a:solidFill>
                  <a:srgbClr val="000000"/>
                </a:solidFill>
                <a:latin typeface="Bitstream Vera Sans" pitchFamily="32" charset="0"/>
              </a:defRPr>
            </a:lvl1pPr>
          </a:lstStyle>
          <a:p>
            <a:endParaRPr lang="ca-E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6100" y="0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771" tIns="42885" rIns="85771" bIns="42885" numCol="1" anchor="t" anchorCtr="0" compatLnSpc="1">
            <a:prstTxWarp prst="textNoShape">
              <a:avLst/>
            </a:prstTxWarp>
          </a:bodyPr>
          <a:lstStyle>
            <a:lvl1pPr algn="r" defTabSz="428625">
              <a:defRPr sz="1100">
                <a:solidFill>
                  <a:srgbClr val="000000"/>
                </a:solidFill>
                <a:latin typeface="Bitstream Vera Sans" pitchFamily="32" charset="0"/>
              </a:defRPr>
            </a:lvl1pPr>
          </a:lstStyle>
          <a:p>
            <a:endParaRPr lang="ca-E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188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771" tIns="42885" rIns="85771" bIns="42885" numCol="1" anchor="b" anchorCtr="0" compatLnSpc="1">
            <a:prstTxWarp prst="textNoShape">
              <a:avLst/>
            </a:prstTxWarp>
          </a:bodyPr>
          <a:lstStyle>
            <a:lvl1pPr defTabSz="428625">
              <a:defRPr sz="1100">
                <a:solidFill>
                  <a:srgbClr val="000000"/>
                </a:solidFill>
                <a:latin typeface="Bitstream Vera Sans" pitchFamily="32" charset="0"/>
              </a:defRPr>
            </a:lvl1pPr>
          </a:lstStyle>
          <a:p>
            <a:endParaRPr lang="ca-E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6100" y="6453188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771" tIns="42885" rIns="85771" bIns="42885" numCol="1" anchor="b" anchorCtr="0" compatLnSpc="1">
            <a:prstTxWarp prst="textNoShape">
              <a:avLst/>
            </a:prstTxWarp>
          </a:bodyPr>
          <a:lstStyle>
            <a:lvl1pPr algn="r" defTabSz="428625">
              <a:defRPr sz="1100">
                <a:solidFill>
                  <a:srgbClr val="000000"/>
                </a:solidFill>
                <a:latin typeface="Bitstream Vera Sans" pitchFamily="32" charset="0"/>
              </a:defRPr>
            </a:lvl1pPr>
          </a:lstStyle>
          <a:p>
            <a:fld id="{62E94018-DCDD-4096-86DD-B45D0EC1459A}" type="slidenum">
              <a:rPr lang="ca-ES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67075" y="515938"/>
            <a:ext cx="3395663" cy="25463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93775" y="3225800"/>
            <a:ext cx="7943850" cy="305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a-E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4308475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28625">
              <a:lnSpc>
                <a:spcPct val="93000"/>
              </a:lnSpc>
              <a:tabLst>
                <a:tab pos="679450" algn="l"/>
                <a:tab pos="1357313" algn="l"/>
                <a:tab pos="2036763" algn="l"/>
                <a:tab pos="271621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21338" y="0"/>
            <a:ext cx="4308475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28625">
              <a:lnSpc>
                <a:spcPct val="93000"/>
              </a:lnSpc>
              <a:tabLst>
                <a:tab pos="679450" algn="l"/>
                <a:tab pos="1357313" algn="l"/>
                <a:tab pos="2036763" algn="l"/>
                <a:tab pos="271621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6454775"/>
            <a:ext cx="4308475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28625">
              <a:lnSpc>
                <a:spcPct val="93000"/>
              </a:lnSpc>
              <a:tabLst>
                <a:tab pos="679450" algn="l"/>
                <a:tab pos="1357313" algn="l"/>
                <a:tab pos="2036763" algn="l"/>
                <a:tab pos="271621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5621338" y="6454775"/>
            <a:ext cx="4308475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28625">
              <a:lnSpc>
                <a:spcPct val="93000"/>
              </a:lnSpc>
              <a:tabLst>
                <a:tab pos="679450" algn="l"/>
                <a:tab pos="1357313" algn="l"/>
                <a:tab pos="2036763" algn="l"/>
                <a:tab pos="271621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697EE5EA-17B4-4558-A9D9-AAD4120EF3E4}" type="slidenum">
              <a:rPr lang="en-GB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5E3C22-79C0-44A0-8B6C-2419B3A4F96A}" type="slidenum">
              <a:rPr lang="en-GB"/>
              <a:pPr/>
              <a:t>1</a:t>
            </a:fld>
            <a:endParaRPr lang="en-GB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67075" y="515938"/>
            <a:ext cx="3397250" cy="25479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93775" y="3225800"/>
            <a:ext cx="7945438" cy="30575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5771" tIns="42885" rIns="85771" bIns="42885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01555B-CA80-4A1C-AF4A-C1CAF3FD1685}" type="slidenum">
              <a:rPr lang="en-GB"/>
              <a:pPr/>
              <a:t>2</a:t>
            </a:fld>
            <a:endParaRPr lang="en-GB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01555B-CA80-4A1C-AF4A-C1CAF3FD1685}" type="slidenum">
              <a:rPr lang="en-GB"/>
              <a:pPr/>
              <a:t>3</a:t>
            </a:fld>
            <a:endParaRPr lang="en-GB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E73440-9784-4158-A07B-76F9FC397432}" type="slidenum">
              <a:rPr lang="en-GB"/>
              <a:pPr/>
              <a:t>4</a:t>
            </a:fld>
            <a:endParaRPr lang="en-GB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36C9A6-515E-4E6C-BFA2-233BD50752B7}" type="slidenum">
              <a:rPr lang="en-GB"/>
              <a:pPr/>
              <a:t>9</a:t>
            </a:fld>
            <a:endParaRPr lang="en-GB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1F44D5-4B8C-4B97-B0E5-4AA930CAD3B4}" type="slidenum">
              <a:rPr lang="en-GB"/>
              <a:pPr/>
              <a:t>25</a:t>
            </a:fld>
            <a:endParaRPr lang="en-GB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36C9A6-515E-4E6C-BFA2-233BD50752B7}" type="slidenum">
              <a:rPr lang="en-GB"/>
              <a:pPr/>
              <a:t>32</a:t>
            </a:fld>
            <a:endParaRPr lang="en-GB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FB9518-2749-40AC-A1D9-6648710DF546}" type="slidenum">
              <a:rPr lang="en-GB"/>
              <a:pPr/>
              <a:t>33</a:t>
            </a:fld>
            <a:endParaRPr lang="en-GB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FD19A1-9AE6-48A8-A828-ED74929EF2FD}" type="slidenum">
              <a:rPr lang="en-GB"/>
              <a:pPr/>
              <a:t>34</a:t>
            </a:fld>
            <a:endParaRPr lang="en-GB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7263" y="157163"/>
            <a:ext cx="2266950" cy="66992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157163"/>
            <a:ext cx="6651625" cy="66992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503238" y="157163"/>
            <a:ext cx="9070975" cy="66992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868488"/>
            <a:ext cx="3808413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03813" y="1868488"/>
            <a:ext cx="38100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C0C0"/>
            </a:gs>
            <a:gs pos="50000">
              <a:srgbClr val="C0C0C0">
                <a:gamma/>
                <a:tint val="22353"/>
                <a:invGamma/>
              </a:srgbClr>
            </a:gs>
            <a:gs pos="100000">
              <a:srgbClr val="C0C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-34925"/>
            <a:ext cx="10080625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157163"/>
            <a:ext cx="9070975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868488"/>
            <a:ext cx="7770813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726613" y="7086600"/>
            <a:ext cx="247650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50" y="7159625"/>
            <a:ext cx="90614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36088" y="7108825"/>
            <a:ext cx="365125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>
          <a:solidFill>
            <a:srgbClr val="FFFFFF"/>
          </a:solidFill>
          <a:latin typeface="+mj-lt"/>
          <a:ea typeface="+mj-ea"/>
          <a:cs typeface="+mj-cs"/>
        </a:defRPr>
      </a:lvl1pPr>
      <a:lvl2pPr marL="431800" indent="-215900" algn="ctr" defTabSz="457200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>
          <a:solidFill>
            <a:srgbClr val="FFFFFF"/>
          </a:solidFill>
          <a:latin typeface="Bitstream Vera Sans" pitchFamily="32" charset="0"/>
          <a:cs typeface="Arial" charset="0"/>
        </a:defRPr>
      </a:lvl2pPr>
      <a:lvl3pPr marL="647700" indent="-215900" algn="ctr" defTabSz="457200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>
          <a:solidFill>
            <a:srgbClr val="FFFFFF"/>
          </a:solidFill>
          <a:latin typeface="Bitstream Vera Sans" pitchFamily="32" charset="0"/>
          <a:cs typeface="Arial" charset="0"/>
        </a:defRPr>
      </a:lvl3pPr>
      <a:lvl4pPr marL="863600" indent="-215900" algn="ctr" defTabSz="457200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>
          <a:solidFill>
            <a:srgbClr val="FFFFFF"/>
          </a:solidFill>
          <a:latin typeface="Bitstream Vera Sans" pitchFamily="32" charset="0"/>
          <a:cs typeface="Arial" charset="0"/>
        </a:defRPr>
      </a:lvl4pPr>
      <a:lvl5pPr marL="1079500" indent="-215900" algn="ctr" defTabSz="457200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>
          <a:solidFill>
            <a:srgbClr val="FFFFFF"/>
          </a:solidFill>
          <a:latin typeface="Bitstream Vera Sans" pitchFamily="32" charset="0"/>
          <a:cs typeface="Arial" charset="0"/>
        </a:defRPr>
      </a:lvl5pPr>
      <a:lvl6pPr marL="1536700" indent="-215900" algn="ctr" defTabSz="457200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>
          <a:solidFill>
            <a:srgbClr val="FFFFFF"/>
          </a:solidFill>
          <a:latin typeface="Bitstream Vera Sans" pitchFamily="32" charset="0"/>
          <a:cs typeface="Arial" charset="0"/>
        </a:defRPr>
      </a:lvl6pPr>
      <a:lvl7pPr marL="1993900" indent="-215900" algn="ctr" defTabSz="457200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>
          <a:solidFill>
            <a:srgbClr val="FFFFFF"/>
          </a:solidFill>
          <a:latin typeface="Bitstream Vera Sans" pitchFamily="32" charset="0"/>
          <a:cs typeface="Arial" charset="0"/>
        </a:defRPr>
      </a:lvl7pPr>
      <a:lvl8pPr marL="2451100" indent="-215900" algn="ctr" defTabSz="457200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>
          <a:solidFill>
            <a:srgbClr val="FFFFFF"/>
          </a:solidFill>
          <a:latin typeface="Bitstream Vera Sans" pitchFamily="32" charset="0"/>
          <a:cs typeface="Arial" charset="0"/>
        </a:defRPr>
      </a:lvl8pPr>
      <a:lvl9pPr marL="2908300" indent="-215900" algn="ctr" defTabSz="457200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>
          <a:solidFill>
            <a:srgbClr val="FFFFFF"/>
          </a:solidFill>
          <a:latin typeface="Bitstream Vera Sans" pitchFamily="32" charset="0"/>
          <a:cs typeface="Arial" charset="0"/>
        </a:defRPr>
      </a:lvl9pPr>
    </p:titleStyle>
    <p:bodyStyle>
      <a:lvl1pPr marL="431800" indent="-32385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DC2300"/>
        </a:buClr>
        <a:buSzPct val="42000"/>
        <a:buFont typeface="Wingdings" pitchFamily="2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DC2300"/>
        </a:buClr>
        <a:buSzPct val="75000"/>
        <a:buFont typeface="Symbol" pitchFamily="18" charset="2"/>
        <a:buChar char=""/>
        <a:defRPr sz="2800">
          <a:solidFill>
            <a:srgbClr val="000000"/>
          </a:solidFill>
          <a:latin typeface="+mn-lt"/>
          <a:cs typeface="+mn-cs"/>
        </a:defRPr>
      </a:lvl2pPr>
      <a:lvl3pPr marL="1295400" indent="-2159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DC23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+mn-lt"/>
          <a:cs typeface="+mn-cs"/>
        </a:defRPr>
      </a:lvl3pPr>
      <a:lvl4pPr marL="1727200" indent="-2159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DC23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+mn-lt"/>
          <a:cs typeface="+mn-cs"/>
        </a:defRPr>
      </a:lvl4pPr>
      <a:lvl5pPr marL="21590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  <a:cs typeface="+mn-cs"/>
        </a:defRPr>
      </a:lvl5pPr>
      <a:lvl6pPr marL="26162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  <a:cs typeface="+mn-cs"/>
        </a:defRPr>
      </a:lvl6pPr>
      <a:lvl7pPr marL="30734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  <a:cs typeface="+mn-cs"/>
        </a:defRPr>
      </a:lvl7pPr>
      <a:lvl8pPr marL="35306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  <a:cs typeface="+mn-cs"/>
        </a:defRPr>
      </a:lvl8pPr>
      <a:lvl9pPr marL="39878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4.png"/><Relationship Id="rId7" Type="http://schemas.openxmlformats.org/officeDocument/2006/relationships/image" Target="../media/image14.png"/><Relationship Id="rId12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image" Target="../media/image38.png"/><Relationship Id="rId5" Type="http://schemas.openxmlformats.org/officeDocument/2006/relationships/image" Target="../media/image36.png"/><Relationship Id="rId10" Type="http://schemas.openxmlformats.org/officeDocument/2006/relationships/image" Target="../media/image9.png"/><Relationship Id="rId4" Type="http://schemas.openxmlformats.org/officeDocument/2006/relationships/image" Target="../media/image35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1.png"/><Relationship Id="rId3" Type="http://schemas.openxmlformats.org/officeDocument/2006/relationships/image" Target="../media/image44.png"/><Relationship Id="rId7" Type="http://schemas.openxmlformats.org/officeDocument/2006/relationships/image" Target="../media/image40.png"/><Relationship Id="rId12" Type="http://schemas.openxmlformats.org/officeDocument/2006/relationships/image" Target="../media/image30.png"/><Relationship Id="rId17" Type="http://schemas.openxmlformats.org/officeDocument/2006/relationships/image" Target="../media/image51.png"/><Relationship Id="rId2" Type="http://schemas.openxmlformats.org/officeDocument/2006/relationships/image" Target="../media/image43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28.png"/><Relationship Id="rId5" Type="http://schemas.openxmlformats.org/officeDocument/2006/relationships/image" Target="../media/image46.png"/><Relationship Id="rId15" Type="http://schemas.openxmlformats.org/officeDocument/2006/relationships/image" Target="../media/image49.png"/><Relationship Id="rId10" Type="http://schemas.openxmlformats.org/officeDocument/2006/relationships/image" Target="../media/image27.png"/><Relationship Id="rId4" Type="http://schemas.openxmlformats.org/officeDocument/2006/relationships/image" Target="../media/image45.png"/><Relationship Id="rId9" Type="http://schemas.openxmlformats.org/officeDocument/2006/relationships/image" Target="../media/image26.png"/><Relationship Id="rId1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fede\Desktop\Singularity%20Invariant%20Transformations\Presentations\griffis-duffy.avi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11" Type="http://schemas.openxmlformats.org/officeDocument/2006/relationships/image" Target="../media/image87.jpeg"/><Relationship Id="rId5" Type="http://schemas.openxmlformats.org/officeDocument/2006/relationships/image" Target="../media/image81.jpeg"/><Relationship Id="rId10" Type="http://schemas.openxmlformats.org/officeDocument/2006/relationships/image" Target="../media/image86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72783" y="2178913"/>
            <a:ext cx="5767925" cy="295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800" dirty="0" smtClean="0"/>
              <a:t>Singularity Invariant </a:t>
            </a:r>
          </a:p>
          <a:p>
            <a:pPr algn="ctr"/>
            <a:r>
              <a:rPr lang="en-US" sz="4800" dirty="0" smtClean="0"/>
              <a:t>Transformations in </a:t>
            </a:r>
          </a:p>
          <a:p>
            <a:pPr algn="ctr"/>
            <a:r>
              <a:rPr lang="en-US" sz="4800" dirty="0" smtClean="0"/>
              <a:t>Stewart </a:t>
            </a:r>
            <a:r>
              <a:rPr lang="en-US" sz="4800" dirty="0" err="1" smtClean="0"/>
              <a:t>Plaforms</a:t>
            </a:r>
            <a:endParaRPr lang="en-US" sz="4800" dirty="0" smtClean="0"/>
          </a:p>
          <a:p>
            <a:pPr algn="ctr"/>
            <a:r>
              <a:rPr lang="en-US" sz="4800" dirty="0" smtClean="0"/>
              <a:t>(Part I)</a:t>
            </a:r>
            <a:endParaRPr lang="en-US" sz="4800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682990" y="5829594"/>
            <a:ext cx="2575578" cy="45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Federico Thomas</a:t>
            </a:r>
            <a:endParaRPr lang="en-US" sz="2400" dirty="0">
              <a:latin typeface="Bitstream Vera Sans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contenido" descr="delta2.png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248662" y="2208201"/>
            <a:ext cx="5077534" cy="4077269"/>
          </a:xfr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90750" y="250825"/>
            <a:ext cx="54419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C0C0"/>
                </a:solidFill>
              </a:rPr>
              <a:t>Point-Line Transformation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040048" y="4922845"/>
            <a:ext cx="481222" cy="5700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s-E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864776" y="4922845"/>
            <a:ext cx="389850" cy="5700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s-ES" sz="32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5362607" y="6311922"/>
            <a:ext cx="4392613" cy="689420"/>
            <a:chOff x="5400675" y="2651125"/>
            <a:chExt cx="4392613" cy="689420"/>
          </a:xfrm>
        </p:grpSpPr>
        <p:sp>
          <p:nvSpPr>
            <p:cNvPr id="14" name="Rectangle 29"/>
            <p:cNvSpPr>
              <a:spLocks noChangeArrowheads="1"/>
            </p:cNvSpPr>
            <p:nvPr/>
          </p:nvSpPr>
          <p:spPr bwMode="auto">
            <a:xfrm>
              <a:off x="5832475" y="2651125"/>
              <a:ext cx="3960813" cy="689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 smtClean="0"/>
                <a:t>The length of the new leg can </a:t>
              </a:r>
              <a:r>
                <a:rPr lang="en-US" sz="2000" dirty="0"/>
                <a:t>be found </a:t>
              </a:r>
              <a:r>
                <a:rPr lang="en-US" sz="2000" dirty="0" smtClean="0"/>
                <a:t>uniquely</a:t>
              </a:r>
              <a:endParaRPr lang="en-US" sz="2000" dirty="0"/>
            </a:p>
          </p:txBody>
        </p:sp>
        <p:pic>
          <p:nvPicPr>
            <p:cNvPr id="15" name="Picture 30" descr="righ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00675" y="2700338"/>
              <a:ext cx="360363" cy="360362"/>
            </a:xfrm>
            <a:prstGeom prst="rect">
              <a:avLst/>
            </a:prstGeom>
            <a:noFill/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54296" y="3351209"/>
            <a:ext cx="2952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83254" y="3422647"/>
            <a:ext cx="3619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1618" y="3494085"/>
            <a:ext cx="428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3966" y="1279507"/>
            <a:ext cx="9675845" cy="69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12 Imagen" descr="delta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8662" y="2208201"/>
            <a:ext cx="5077534" cy="3096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 bwMode="auto">
          <a:xfrm>
            <a:off x="0" y="4279903"/>
            <a:ext cx="10080625" cy="271464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0" y="2422515"/>
            <a:ext cx="10080625" cy="157163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sp>
        <p:nvSpPr>
          <p:cNvPr id="6" name="5 Rectángulo"/>
          <p:cNvSpPr/>
          <p:nvPr/>
        </p:nvSpPr>
        <p:spPr bwMode="auto">
          <a:xfrm>
            <a:off x="0" y="1136631"/>
            <a:ext cx="10080625" cy="10001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3966" y="1279507"/>
            <a:ext cx="9675845" cy="69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238" y="2422515"/>
            <a:ext cx="9070975" cy="156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9269" y="4208465"/>
            <a:ext cx="1819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3775" y="4241822"/>
            <a:ext cx="59817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93129" y="4208465"/>
            <a:ext cx="9620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5668" y="4279903"/>
            <a:ext cx="6000792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90750" y="250825"/>
            <a:ext cx="54419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C0C0"/>
                </a:solidFill>
              </a:rPr>
              <a:t>Point-Line Transformation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7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 bwMode="auto">
          <a:xfrm>
            <a:off x="0" y="4279903"/>
            <a:ext cx="10080625" cy="271464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9269" y="4208465"/>
            <a:ext cx="1819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93129" y="4208465"/>
            <a:ext cx="9620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5668" y="4308497"/>
            <a:ext cx="6000792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90750" y="250825"/>
            <a:ext cx="54419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C0C0"/>
                </a:solidFill>
              </a:rPr>
              <a:t>Point-Line Transformation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3793E-6 1.90846E-6 L 0.00015 -0.409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4285E-6 8.94394E-7 L 0.00252 -0.39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9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8535E-6 -2.64539E-7 L 0.0011 -0.399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9108E-6 1.47386E-6 L -3.89108E-6 -0.4075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 bwMode="auto">
          <a:xfrm>
            <a:off x="0" y="1208069"/>
            <a:ext cx="10080625" cy="271464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9269" y="1208069"/>
            <a:ext cx="1819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93129" y="1136631"/>
            <a:ext cx="9620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5668" y="1236663"/>
            <a:ext cx="6000792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90750" y="250825"/>
            <a:ext cx="54419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C0C0"/>
                </a:solidFill>
              </a:rPr>
              <a:t>Point-Line Transformation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82792" y="4065589"/>
            <a:ext cx="1515585" cy="100013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9581" y="5280035"/>
            <a:ext cx="4905375" cy="11049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759817" y="6565919"/>
            <a:ext cx="9066841" cy="510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err="1" smtClean="0"/>
              <a:t>We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got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the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first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singularity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invariant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transformation</a:t>
            </a:r>
            <a:r>
              <a:rPr lang="es-ES" sz="2800" b="1" dirty="0" smtClean="0"/>
              <a:t>!</a:t>
            </a:r>
            <a:endParaRPr lang="es-ES" sz="2800" b="1" dirty="0"/>
          </a:p>
        </p:txBody>
      </p:sp>
      <p:grpSp>
        <p:nvGrpSpPr>
          <p:cNvPr id="3" name="14 Grupo"/>
          <p:cNvGrpSpPr/>
          <p:nvPr/>
        </p:nvGrpSpPr>
        <p:grpSpPr>
          <a:xfrm>
            <a:off x="1325536" y="10137819"/>
            <a:ext cx="7000924" cy="1714512"/>
            <a:chOff x="1325536" y="1779573"/>
            <a:chExt cx="7000924" cy="1714512"/>
          </a:xfrm>
        </p:grpSpPr>
        <p:sp>
          <p:nvSpPr>
            <p:cNvPr id="10" name="9 Rectángulo"/>
            <p:cNvSpPr/>
            <p:nvPr/>
          </p:nvSpPr>
          <p:spPr bwMode="auto">
            <a:xfrm>
              <a:off x="1325536" y="1779573"/>
              <a:ext cx="7000924" cy="1714512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97040" y="2136763"/>
              <a:ext cx="5924550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13 CuadroTexto"/>
            <p:cNvSpPr txBox="1"/>
            <p:nvPr/>
          </p:nvSpPr>
          <p:spPr>
            <a:xfrm>
              <a:off x="1468412" y="1922449"/>
              <a:ext cx="1967205" cy="36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/>
                <a:t>SINGULARITIES</a:t>
              </a:r>
              <a:endParaRPr lang="es-ES" b="1" dirty="0"/>
            </a:p>
          </p:txBody>
        </p:sp>
      </p:grp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25932" y="1922449"/>
            <a:ext cx="214314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037" y="8423307"/>
            <a:ext cx="429299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9850" y="1708135"/>
            <a:ext cx="285752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7634" y="1993887"/>
            <a:ext cx="271464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7175" y="1851011"/>
            <a:ext cx="9334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26576" y="4110208"/>
            <a:ext cx="1728182" cy="95551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74879" y="4192911"/>
            <a:ext cx="1394457" cy="80137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5" name="24 Conector recto"/>
          <p:cNvCxnSpPr>
            <a:stCxn id="26" idx="2"/>
            <a:endCxn id="3074" idx="0"/>
          </p:cNvCxnSpPr>
          <p:nvPr/>
        </p:nvCxnSpPr>
        <p:spPr bwMode="auto">
          <a:xfrm rot="16200000" flipH="1">
            <a:off x="2686705" y="3811709"/>
            <a:ext cx="500066" cy="7694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25 Rectángulo redondeado"/>
          <p:cNvSpPr/>
          <p:nvPr/>
        </p:nvSpPr>
        <p:spPr bwMode="auto">
          <a:xfrm>
            <a:off x="1539850" y="1708135"/>
            <a:ext cx="2786082" cy="1857388"/>
          </a:xfrm>
          <a:prstGeom prst="roundRect">
            <a:avLst/>
          </a:prstGeom>
          <a:solidFill>
            <a:srgbClr val="3333FF">
              <a:alpha val="25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27 Rectángulo redondeado"/>
          <p:cNvSpPr/>
          <p:nvPr/>
        </p:nvSpPr>
        <p:spPr bwMode="auto">
          <a:xfrm>
            <a:off x="4325932" y="1708135"/>
            <a:ext cx="2071702" cy="1857388"/>
          </a:xfrm>
          <a:prstGeom prst="roundRect">
            <a:avLst/>
          </a:prstGeom>
          <a:solidFill>
            <a:srgbClr val="3333FF">
              <a:alpha val="25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cxnSp>
        <p:nvCxnSpPr>
          <p:cNvPr id="30" name="29 Conector recto"/>
          <p:cNvCxnSpPr>
            <a:stCxn id="28" idx="2"/>
            <a:endCxn id="1026" idx="0"/>
          </p:cNvCxnSpPr>
          <p:nvPr/>
        </p:nvCxnSpPr>
        <p:spPr bwMode="auto">
          <a:xfrm rot="16200000" flipH="1">
            <a:off x="5103883" y="3823423"/>
            <a:ext cx="544685" cy="28884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30 Rectángulo redondeado"/>
          <p:cNvSpPr/>
          <p:nvPr/>
        </p:nvSpPr>
        <p:spPr bwMode="auto">
          <a:xfrm>
            <a:off x="6397634" y="1708135"/>
            <a:ext cx="2714644" cy="1857388"/>
          </a:xfrm>
          <a:prstGeom prst="roundRect">
            <a:avLst/>
          </a:prstGeom>
          <a:solidFill>
            <a:srgbClr val="3333FF">
              <a:alpha val="25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cxnSp>
        <p:nvCxnSpPr>
          <p:cNvPr id="33" name="32 Conector recto"/>
          <p:cNvCxnSpPr>
            <a:stCxn id="31" idx="2"/>
            <a:endCxn id="1027" idx="0"/>
          </p:cNvCxnSpPr>
          <p:nvPr/>
        </p:nvCxnSpPr>
        <p:spPr bwMode="auto">
          <a:xfrm rot="16200000" flipH="1">
            <a:off x="7449838" y="3870641"/>
            <a:ext cx="627388" cy="17152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34 Conector recto"/>
          <p:cNvCxnSpPr>
            <a:endCxn id="3074" idx="1"/>
          </p:cNvCxnSpPr>
          <p:nvPr/>
        </p:nvCxnSpPr>
        <p:spPr bwMode="auto">
          <a:xfrm rot="5400000">
            <a:off x="2182792" y="4137027"/>
            <a:ext cx="428628" cy="428628"/>
          </a:xfrm>
          <a:prstGeom prst="line">
            <a:avLst/>
          </a:prstGeom>
          <a:solidFill>
            <a:srgbClr val="00B8FF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36 Conector recto"/>
          <p:cNvCxnSpPr/>
          <p:nvPr/>
        </p:nvCxnSpPr>
        <p:spPr bwMode="auto">
          <a:xfrm rot="5400000">
            <a:off x="4468808" y="4779969"/>
            <a:ext cx="428628" cy="285752"/>
          </a:xfrm>
          <a:prstGeom prst="line">
            <a:avLst/>
          </a:prstGeom>
          <a:solidFill>
            <a:srgbClr val="00B8FF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4529E-6 1.34256E-7 L -0.07611 0.001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2587E-6 4.74722E-6 L 0.08683 -0.003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 animBg="1"/>
      <p:bldP spid="28" grpId="1" animBg="1"/>
      <p:bldP spid="3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90750" y="250825"/>
            <a:ext cx="54419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C0C0"/>
                </a:solidFill>
              </a:rPr>
              <a:t>Point-Line Transformation</a:t>
            </a:r>
          </a:p>
        </p:txBody>
      </p:sp>
      <p:pic>
        <p:nvPicPr>
          <p:cNvPr id="6" name="2 Marcador de contenido" descr="delta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77224" y="1155551"/>
            <a:ext cx="5077534" cy="40772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2974046" y="4018374"/>
            <a:ext cx="481222" cy="5700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s-E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798774" y="4018374"/>
            <a:ext cx="389850" cy="5700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s-ES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8294" y="2446738"/>
            <a:ext cx="2952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7252" y="2518176"/>
            <a:ext cx="3619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5616" y="2589614"/>
            <a:ext cx="428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11 Imagen" descr="delta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7224" y="1136631"/>
            <a:ext cx="5077534" cy="3096057"/>
          </a:xfrm>
          <a:prstGeom prst="rect">
            <a:avLst/>
          </a:prstGeom>
        </p:spPr>
      </p:pic>
      <p:pic>
        <p:nvPicPr>
          <p:cNvPr id="13" name="2 Marcador de contenido" descr="delta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182660" y="1160854"/>
            <a:ext cx="7659169" cy="40772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" name="15 CuadroTexto"/>
          <p:cNvSpPr txBox="1"/>
          <p:nvPr/>
        </p:nvSpPr>
        <p:spPr>
          <a:xfrm>
            <a:off x="6222098" y="4018374"/>
            <a:ext cx="344966" cy="5700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s-ES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4824" y="2661052"/>
            <a:ext cx="4476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96908" y="5494349"/>
            <a:ext cx="83153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  <p:bldP spid="1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280" y="1422383"/>
            <a:ext cx="9070975" cy="161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280" y="3351209"/>
            <a:ext cx="18383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2792" y="3436959"/>
            <a:ext cx="60960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3584" y="3351209"/>
            <a:ext cx="11334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1873" y="3636961"/>
            <a:ext cx="62960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17 Grupo"/>
          <p:cNvGrpSpPr/>
          <p:nvPr/>
        </p:nvGrpSpPr>
        <p:grpSpPr>
          <a:xfrm>
            <a:off x="1177224" y="3203030"/>
            <a:ext cx="7664605" cy="4106795"/>
            <a:chOff x="1177224" y="1126025"/>
            <a:chExt cx="7664605" cy="4106795"/>
          </a:xfrm>
        </p:grpSpPr>
        <p:pic>
          <p:nvPicPr>
            <p:cNvPr id="15" name="2 Marcador de contenido" descr="delta4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182660" y="1126025"/>
              <a:ext cx="7659169" cy="40772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8" name="2 Marcador de contenido" descr="delta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1177224" y="1155551"/>
              <a:ext cx="5077534" cy="40772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9" name="8 CuadroTexto"/>
            <p:cNvSpPr txBox="1"/>
            <p:nvPr/>
          </p:nvSpPr>
          <p:spPr>
            <a:xfrm>
              <a:off x="2974046" y="4018374"/>
              <a:ext cx="481222" cy="5700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2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es-ES" sz="3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4798774" y="4018374"/>
              <a:ext cx="389850" cy="5700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200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es-ES" sz="3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88294" y="2446738"/>
              <a:ext cx="2952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17252" y="2518176"/>
              <a:ext cx="36195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45616" y="2589614"/>
              <a:ext cx="428625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13 Imagen" descr="delta1.pn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77224" y="1136631"/>
              <a:ext cx="5077534" cy="3096057"/>
            </a:xfrm>
            <a:prstGeom prst="rect">
              <a:avLst/>
            </a:prstGeom>
          </p:spPr>
        </p:pic>
        <p:sp>
          <p:nvSpPr>
            <p:cNvPr id="16" name="15 CuadroTexto"/>
            <p:cNvSpPr txBox="1"/>
            <p:nvPr/>
          </p:nvSpPr>
          <p:spPr>
            <a:xfrm>
              <a:off x="6222098" y="4018374"/>
              <a:ext cx="344966" cy="5700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2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es-ES" sz="3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54824" y="2661052"/>
              <a:ext cx="447675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682858" y="4065589"/>
            <a:ext cx="4791075" cy="1266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825866" y="4079885"/>
            <a:ext cx="2581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7" name="26 Grupo"/>
          <p:cNvGrpSpPr/>
          <p:nvPr/>
        </p:nvGrpSpPr>
        <p:grpSpPr>
          <a:xfrm>
            <a:off x="2468544" y="5708663"/>
            <a:ext cx="5143536" cy="1219200"/>
            <a:chOff x="2468544" y="5708663"/>
            <a:chExt cx="5143536" cy="1219200"/>
          </a:xfrm>
        </p:grpSpPr>
        <p:sp>
          <p:nvSpPr>
            <p:cNvPr id="24" name="23 Rectángulo"/>
            <p:cNvSpPr/>
            <p:nvPr/>
          </p:nvSpPr>
          <p:spPr bwMode="auto">
            <a:xfrm>
              <a:off x="2539982" y="5708663"/>
              <a:ext cx="5072098" cy="107157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25" name="24 Grupo"/>
            <p:cNvGrpSpPr/>
            <p:nvPr/>
          </p:nvGrpSpPr>
          <p:grpSpPr>
            <a:xfrm>
              <a:off x="2468544" y="5708663"/>
              <a:ext cx="5062552" cy="1219200"/>
              <a:chOff x="3397238" y="5494349"/>
              <a:chExt cx="5062552" cy="1219200"/>
            </a:xfrm>
          </p:grpSpPr>
          <p:pic>
            <p:nvPicPr>
              <p:cNvPr id="5129" name="Picture 9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97238" y="5494349"/>
                <a:ext cx="21336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30" name="Picture 10"/>
              <p:cNvPicPr>
                <a:picLocks noChangeAspect="1" noChangeArrowheads="1"/>
              </p:cNvPicPr>
              <p:nvPr/>
            </p:nvPicPr>
            <p:blipFill>
              <a:blip r:embed="rId1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468940" y="5494349"/>
                <a:ext cx="2990850" cy="1095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190750" y="250825"/>
            <a:ext cx="54419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C0C0"/>
                </a:solidFill>
              </a:rPr>
              <a:t>Point-Line Transformation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46  E" pathEditMode="relative" ptsTypes="">
                                      <p:cBhvr>
                                        <p:cTn id="3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46  E" pathEditMode="relative" ptsTypes="">
                                      <p:cBhvr>
                                        <p:cTn id="32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46  E" pathEditMode="relative" ptsTypes="">
                                      <p:cBhvr>
                                        <p:cTn id="34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90750" y="250825"/>
            <a:ext cx="54419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C0C0"/>
                </a:solidFill>
              </a:rPr>
              <a:t>Point-Line Transformation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396974" y="3232180"/>
            <a:ext cx="7351693" cy="1047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 err="1" smtClean="0"/>
              <a:t>Sometimes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these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transformations</a:t>
            </a:r>
            <a:r>
              <a:rPr lang="es-ES" sz="3200" b="1" dirty="0" smtClean="0"/>
              <a:t> </a:t>
            </a:r>
          </a:p>
          <a:p>
            <a:pPr algn="ctr"/>
            <a:r>
              <a:rPr lang="es-ES" sz="3200" b="1" dirty="0" smtClean="0"/>
              <a:t>can </a:t>
            </a:r>
            <a:r>
              <a:rPr lang="es-ES" sz="3200" b="1" dirty="0" err="1" smtClean="0"/>
              <a:t>only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be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applied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simultaneously</a:t>
            </a:r>
            <a:r>
              <a:rPr lang="es-ES" sz="3200" b="1" dirty="0" smtClean="0"/>
              <a:t>!!</a:t>
            </a:r>
            <a:endParaRPr lang="es-E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Marcador de contenido" descr="zhang-song-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2528" y="1208069"/>
            <a:ext cx="4925113" cy="2943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96908" y="250825"/>
            <a:ext cx="7793800" cy="62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C0C0C0"/>
                </a:solidFill>
              </a:rPr>
              <a:t>Example I: The Zhang-Song Platform</a:t>
            </a:r>
            <a:endParaRPr lang="en-US" sz="3600" dirty="0">
              <a:solidFill>
                <a:srgbClr val="C0C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7502" y="2493953"/>
            <a:ext cx="3310522" cy="45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Zhang-</a:t>
            </a:r>
            <a:r>
              <a:rPr lang="es-ES" sz="2400" b="1" dirty="0" err="1" smtClean="0"/>
              <a:t>Song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Platform</a:t>
            </a:r>
            <a:endParaRPr lang="es-ES" sz="2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825602" y="5258090"/>
            <a:ext cx="3603872" cy="45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Basic </a:t>
            </a:r>
            <a:r>
              <a:rPr lang="es-ES" sz="2400" b="1" dirty="0" err="1" smtClean="0"/>
              <a:t>Flagged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Platform</a:t>
            </a:r>
            <a:endParaRPr lang="es-ES" sz="2400" b="1" dirty="0"/>
          </a:p>
        </p:txBody>
      </p:sp>
      <p:pic>
        <p:nvPicPr>
          <p:cNvPr id="9" name="8 Imagen" descr="zhang-so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231" y="4137027"/>
            <a:ext cx="4925113" cy="2943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contenido" descr="zhang-song-1.png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615529" y="1422383"/>
            <a:ext cx="4925113" cy="3696216"/>
          </a:xfrm>
        </p:spPr>
      </p:pic>
      <p:pic>
        <p:nvPicPr>
          <p:cNvPr id="4" name="2 Marcador de contenido" descr="zhang-song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11420" y="1422383"/>
            <a:ext cx="4925113" cy="36962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2 Marcador de contenido" descr="zhang-song-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611420" y="1907771"/>
            <a:ext cx="4925113" cy="2943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96908" y="250825"/>
            <a:ext cx="7793800" cy="62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C0C0C0"/>
                </a:solidFill>
              </a:rPr>
              <a:t>Example I: The Zhang-Song Platform</a:t>
            </a:r>
            <a:endParaRPr lang="en-US" sz="3600" dirty="0">
              <a:solidFill>
                <a:srgbClr val="C0C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6908" y="5280035"/>
            <a:ext cx="8215370" cy="92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68676" y="6208729"/>
            <a:ext cx="3000396" cy="102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12 Conector recto"/>
          <p:cNvCxnSpPr/>
          <p:nvPr/>
        </p:nvCxnSpPr>
        <p:spPr bwMode="auto">
          <a:xfrm rot="5400000" flipH="1" flipV="1">
            <a:off x="2111354" y="2708267"/>
            <a:ext cx="2571768" cy="114300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15 Conector recto"/>
          <p:cNvCxnSpPr/>
          <p:nvPr/>
        </p:nvCxnSpPr>
        <p:spPr bwMode="auto">
          <a:xfrm rot="5400000" flipH="1" flipV="1">
            <a:off x="2504263" y="2315358"/>
            <a:ext cx="2643206" cy="200026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20 Conector recto"/>
          <p:cNvCxnSpPr/>
          <p:nvPr/>
        </p:nvCxnSpPr>
        <p:spPr bwMode="auto">
          <a:xfrm flipV="1">
            <a:off x="2825734" y="1993887"/>
            <a:ext cx="3429024" cy="257176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24 Conector recto"/>
          <p:cNvCxnSpPr/>
          <p:nvPr/>
        </p:nvCxnSpPr>
        <p:spPr bwMode="auto">
          <a:xfrm rot="16200000" flipV="1">
            <a:off x="3325800" y="2636829"/>
            <a:ext cx="2643206" cy="135732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27 Conector recto"/>
          <p:cNvCxnSpPr/>
          <p:nvPr/>
        </p:nvCxnSpPr>
        <p:spPr bwMode="auto">
          <a:xfrm rot="16200000" flipV="1">
            <a:off x="3754428" y="3065457"/>
            <a:ext cx="2643206" cy="50006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30 Conector recto"/>
          <p:cNvCxnSpPr/>
          <p:nvPr/>
        </p:nvCxnSpPr>
        <p:spPr bwMode="auto">
          <a:xfrm rot="5400000" flipH="1" flipV="1">
            <a:off x="4468808" y="2851143"/>
            <a:ext cx="2643206" cy="92869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Conector recto"/>
          <p:cNvCxnSpPr/>
          <p:nvPr/>
        </p:nvCxnSpPr>
        <p:spPr bwMode="auto">
          <a:xfrm>
            <a:off x="3968742" y="1993887"/>
            <a:ext cx="3429024" cy="271464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35 Conector recto"/>
          <p:cNvCxnSpPr/>
          <p:nvPr/>
        </p:nvCxnSpPr>
        <p:spPr bwMode="auto">
          <a:xfrm rot="16200000" flipH="1">
            <a:off x="5504659" y="2815424"/>
            <a:ext cx="2643206" cy="114300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Marcador de contenido" descr="zhang-song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15529" y="1922449"/>
            <a:ext cx="4925113" cy="2943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2 Marcador de contenido" descr="zhang-song-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11420" y="1922449"/>
            <a:ext cx="4925113" cy="2943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96908" y="250825"/>
            <a:ext cx="7793800" cy="62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C0C0C0"/>
                </a:solidFill>
              </a:rPr>
              <a:t>Example I: The Zhang-Song Platform</a:t>
            </a:r>
            <a:endParaRPr lang="en-US" sz="3600" dirty="0">
              <a:solidFill>
                <a:srgbClr val="C0C0C0"/>
              </a:solidFill>
            </a:endParaRPr>
          </a:p>
        </p:txBody>
      </p:sp>
      <p:cxnSp>
        <p:nvCxnSpPr>
          <p:cNvPr id="14" name="13 Conector recto"/>
          <p:cNvCxnSpPr/>
          <p:nvPr/>
        </p:nvCxnSpPr>
        <p:spPr bwMode="auto">
          <a:xfrm rot="16200000" flipV="1">
            <a:off x="1539850" y="3279771"/>
            <a:ext cx="2500330" cy="7143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20 Conector recto"/>
          <p:cNvCxnSpPr/>
          <p:nvPr/>
        </p:nvCxnSpPr>
        <p:spPr bwMode="auto">
          <a:xfrm rot="5400000" flipH="1" flipV="1">
            <a:off x="2111354" y="2779705"/>
            <a:ext cx="2500330" cy="107157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23 Conector recto"/>
          <p:cNvCxnSpPr/>
          <p:nvPr/>
        </p:nvCxnSpPr>
        <p:spPr bwMode="auto">
          <a:xfrm flipV="1">
            <a:off x="2825734" y="2065325"/>
            <a:ext cx="3429024" cy="250033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26 Conector recto"/>
          <p:cNvCxnSpPr/>
          <p:nvPr/>
        </p:nvCxnSpPr>
        <p:spPr bwMode="auto">
          <a:xfrm rot="16200000" flipH="1">
            <a:off x="5504659" y="2815424"/>
            <a:ext cx="2643206" cy="114300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29 Conector recto"/>
          <p:cNvCxnSpPr/>
          <p:nvPr/>
        </p:nvCxnSpPr>
        <p:spPr bwMode="auto">
          <a:xfrm rot="5400000">
            <a:off x="4825998" y="3279771"/>
            <a:ext cx="2643206" cy="21431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Conector recto"/>
          <p:cNvCxnSpPr/>
          <p:nvPr/>
        </p:nvCxnSpPr>
        <p:spPr bwMode="auto">
          <a:xfrm rot="10800000">
            <a:off x="3897304" y="2065325"/>
            <a:ext cx="3500462" cy="264320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35 Conector recto"/>
          <p:cNvCxnSpPr/>
          <p:nvPr/>
        </p:nvCxnSpPr>
        <p:spPr bwMode="auto">
          <a:xfrm rot="5400000" flipH="1" flipV="1">
            <a:off x="6076163" y="3386928"/>
            <a:ext cx="2643206" cy="158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38 Conector recto"/>
          <p:cNvCxnSpPr/>
          <p:nvPr/>
        </p:nvCxnSpPr>
        <p:spPr bwMode="auto">
          <a:xfrm rot="5400000">
            <a:off x="2539982" y="3279771"/>
            <a:ext cx="2571768" cy="14287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40 CuadroTexto"/>
          <p:cNvSpPr txBox="1"/>
          <p:nvPr/>
        </p:nvSpPr>
        <p:spPr>
          <a:xfrm>
            <a:off x="165731" y="5637225"/>
            <a:ext cx="9914894" cy="45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/>
              <a:t>All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these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transformations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have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to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be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performed</a:t>
            </a:r>
            <a:r>
              <a:rPr lang="es-ES" sz="2400" b="1" dirty="0" smtClean="0"/>
              <a:t> at </a:t>
            </a:r>
            <a:r>
              <a:rPr lang="es-ES" sz="2400" b="1" dirty="0" err="1" smtClean="0"/>
              <a:t>the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same</a:t>
            </a:r>
            <a:r>
              <a:rPr lang="es-ES" sz="2400" b="1" dirty="0" smtClean="0"/>
              <a:t> time!!!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3802063" y="107950"/>
            <a:ext cx="184731" cy="62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3600" dirty="0">
              <a:solidFill>
                <a:srgbClr val="C0C0C0"/>
              </a:solidFill>
            </a:endParaRP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396842" y="1208069"/>
            <a:ext cx="9323419" cy="6894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Stewart-Gough platforms are  6-DOF parallel </a:t>
            </a:r>
            <a:r>
              <a:rPr lang="en-US" sz="2000" b="1" dirty="0" smtClean="0"/>
              <a:t>manipulators consisting </a:t>
            </a:r>
            <a:r>
              <a:rPr lang="en-US" sz="2000" b="1" dirty="0"/>
              <a:t>of 6 legs joining a base to a </a:t>
            </a:r>
            <a:r>
              <a:rPr lang="en-US" sz="2000" b="1" dirty="0" smtClean="0"/>
              <a:t>platform</a:t>
            </a:r>
            <a:endParaRPr lang="en-US" sz="2000" b="1" dirty="0"/>
          </a:p>
        </p:txBody>
      </p:sp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682594" y="5922977"/>
            <a:ext cx="8643998" cy="39087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/>
              <a:t>In general, its forward </a:t>
            </a:r>
            <a:r>
              <a:rPr lang="en-US" sz="2000" b="1" dirty="0"/>
              <a:t>k</a:t>
            </a:r>
            <a:r>
              <a:rPr lang="en-US" sz="2000" b="1" dirty="0" smtClean="0"/>
              <a:t>inematics and </a:t>
            </a:r>
            <a:r>
              <a:rPr lang="en-US" sz="2000" b="1" dirty="0"/>
              <a:t>singularity analysis </a:t>
            </a:r>
            <a:r>
              <a:rPr lang="en-US" sz="2000" b="1" dirty="0" smtClean="0"/>
              <a:t>are difficult</a:t>
            </a:r>
            <a:endParaRPr lang="en-US" sz="2000" b="1" dirty="0"/>
          </a:p>
        </p:txBody>
      </p:sp>
      <p:grpSp>
        <p:nvGrpSpPr>
          <p:cNvPr id="125963" name="Group 11"/>
          <p:cNvGrpSpPr>
            <a:grpSpLocks/>
          </p:cNvGrpSpPr>
          <p:nvPr/>
        </p:nvGrpSpPr>
        <p:grpSpPr bwMode="auto">
          <a:xfrm>
            <a:off x="3397238" y="2065325"/>
            <a:ext cx="2857520" cy="3643338"/>
            <a:chOff x="4808" y="612"/>
            <a:chExt cx="1225" cy="1724"/>
          </a:xfrm>
        </p:grpSpPr>
        <p:sp>
          <p:nvSpPr>
            <p:cNvPr id="125964" name="Rectangle 12"/>
            <p:cNvSpPr>
              <a:spLocks noChangeArrowheads="1"/>
            </p:cNvSpPr>
            <p:nvPr/>
          </p:nvSpPr>
          <p:spPr bwMode="auto">
            <a:xfrm>
              <a:off x="4808" y="612"/>
              <a:ext cx="1225" cy="1724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125965" name="Picture 13" descr="Hexapod_general_Anim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53" y="657"/>
              <a:ext cx="1123" cy="1633"/>
            </a:xfrm>
            <a:prstGeom prst="rect">
              <a:avLst/>
            </a:prstGeom>
            <a:noFill/>
          </p:spPr>
        </p:pic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4238209" y="107950"/>
            <a:ext cx="1159293" cy="62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C0C0C0"/>
                </a:solidFill>
              </a:rPr>
              <a:t>Goal</a:t>
            </a:r>
            <a:endParaRPr lang="en-US" sz="3600" dirty="0">
              <a:solidFill>
                <a:srgbClr val="C0C0C0"/>
              </a:solidFill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96842" y="6065853"/>
            <a:ext cx="9323419" cy="9282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Is it possible to change the location of the attachments without altering singularities?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0" grpId="0"/>
      <p:bldP spid="125960" grpId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Marcador de contenido" descr="zhang-song-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11420" y="1922449"/>
            <a:ext cx="4925113" cy="2943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96908" y="250825"/>
            <a:ext cx="7793800" cy="62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C0C0C0"/>
                </a:solidFill>
              </a:rPr>
              <a:t>Example I: The Zhang-Song Platform</a:t>
            </a:r>
            <a:endParaRPr lang="en-US" sz="3600" dirty="0">
              <a:solidFill>
                <a:srgbClr val="C0C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6908" y="5280035"/>
            <a:ext cx="8215370" cy="92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68676" y="6208729"/>
            <a:ext cx="3000396" cy="102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8773" y="6280167"/>
            <a:ext cx="7081852" cy="90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2836973" y="3136895"/>
            <a:ext cx="4280339" cy="510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Can </a:t>
            </a:r>
            <a:r>
              <a:rPr lang="es-ES" sz="2800" b="1" dirty="0" err="1" smtClean="0"/>
              <a:t>this</a:t>
            </a:r>
            <a:r>
              <a:rPr lang="es-ES" sz="2800" b="1" dirty="0" smtClean="0"/>
              <a:t> factor </a:t>
            </a:r>
            <a:r>
              <a:rPr lang="es-ES" sz="2800" b="1" dirty="0" err="1" smtClean="0"/>
              <a:t>be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zero</a:t>
            </a:r>
            <a:r>
              <a:rPr lang="es-ES" sz="2800" b="1" dirty="0" smtClean="0"/>
              <a:t>?</a:t>
            </a:r>
            <a:endParaRPr lang="es-ES" sz="2800" b="1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4098" y="3851275"/>
            <a:ext cx="75628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2 Marcador de contenido" descr="zhang-song-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611420" y="1907771"/>
            <a:ext cx="4925113" cy="2943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3328E-7 4.45518E-6 L -0.34283 0.001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9218E-6 4.74491E-6 L -0.17709 -0.5712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-28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7300" y="3846521"/>
            <a:ext cx="756285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2 Marcador de contenido" descr="zhang-song-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68544" y="3351209"/>
            <a:ext cx="4925113" cy="2943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9982" y="6351605"/>
            <a:ext cx="4857784" cy="194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25669" y="3035237"/>
            <a:ext cx="5143536" cy="235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Rectángulo redondeado"/>
          <p:cNvSpPr/>
          <p:nvPr/>
        </p:nvSpPr>
        <p:spPr bwMode="auto">
          <a:xfrm>
            <a:off x="1111222" y="993755"/>
            <a:ext cx="3643338" cy="1500198"/>
          </a:xfrm>
          <a:prstGeom prst="roundRect">
            <a:avLst/>
          </a:prstGeom>
          <a:solidFill>
            <a:srgbClr val="66CCFF">
              <a:alpha val="30196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sp>
        <p:nvSpPr>
          <p:cNvPr id="8" name="7 Rectángulo redondeado"/>
          <p:cNvSpPr/>
          <p:nvPr/>
        </p:nvSpPr>
        <p:spPr bwMode="auto">
          <a:xfrm>
            <a:off x="5183188" y="993755"/>
            <a:ext cx="3643338" cy="1500198"/>
          </a:xfrm>
          <a:prstGeom prst="roundRect">
            <a:avLst/>
          </a:prstGeom>
          <a:solidFill>
            <a:srgbClr val="66CCFF">
              <a:alpha val="30196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cxnSp>
        <p:nvCxnSpPr>
          <p:cNvPr id="10" name="9 Conector recto de flecha"/>
          <p:cNvCxnSpPr>
            <a:stCxn id="7" idx="2"/>
            <a:endCxn id="4" idx="2"/>
          </p:cNvCxnSpPr>
          <p:nvPr/>
        </p:nvCxnSpPr>
        <p:spPr bwMode="auto">
          <a:xfrm rot="16200000" flipH="1">
            <a:off x="2031550" y="3395294"/>
            <a:ext cx="3800892" cy="199821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12 Conector recto de flecha"/>
          <p:cNvCxnSpPr>
            <a:stCxn id="8" idx="2"/>
            <a:endCxn id="1027" idx="0"/>
          </p:cNvCxnSpPr>
          <p:nvPr/>
        </p:nvCxnSpPr>
        <p:spPr bwMode="auto">
          <a:xfrm rot="5400000">
            <a:off x="5680505" y="1710885"/>
            <a:ext cx="541284" cy="210742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96908" y="250825"/>
            <a:ext cx="7793800" cy="62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C0C0C0"/>
                </a:solidFill>
              </a:rPr>
              <a:t>Example I: The Zhang-Song Platform</a:t>
            </a:r>
            <a:endParaRPr lang="en-US" sz="3600" dirty="0">
              <a:solidFill>
                <a:srgbClr val="C0C0C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91842" y="6565919"/>
            <a:ext cx="9499716" cy="45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/>
              <a:t>If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this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happens</a:t>
            </a:r>
            <a:r>
              <a:rPr lang="es-ES" sz="2400" b="1" dirty="0" smtClean="0"/>
              <a:t>, </a:t>
            </a:r>
            <a:r>
              <a:rPr lang="es-ES" sz="2400" b="1" dirty="0" err="1" smtClean="0"/>
              <a:t>the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platform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becomes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architecturally</a:t>
            </a:r>
            <a:r>
              <a:rPr lang="es-ES" sz="2400" b="1" dirty="0" smtClean="0"/>
              <a:t> singular!!!</a:t>
            </a:r>
            <a:endParaRPr lang="es-ES" sz="24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039784" y="2493953"/>
            <a:ext cx="1962910" cy="36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CROSS-RATIO 1</a:t>
            </a:r>
            <a:endParaRPr lang="es-ES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935054" y="2493953"/>
            <a:ext cx="1975734" cy="36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CROSS-RATIO 2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1487E-6 -4.45308E-6 L 0.00015 -0.356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6" grpId="0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28" y="4565655"/>
            <a:ext cx="5480489" cy="234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8800" y="1279507"/>
            <a:ext cx="69818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96908" y="250825"/>
            <a:ext cx="7793800" cy="62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C0C0C0"/>
                </a:solidFill>
              </a:rPr>
              <a:t>Example I: The Zhang-Song Platform</a:t>
            </a:r>
            <a:endParaRPr lang="en-US" sz="3600" dirty="0">
              <a:solidFill>
                <a:srgbClr val="C0C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Marcador de contenido" descr="zhang-song-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2528" y="1208069"/>
            <a:ext cx="4925113" cy="2943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96908" y="250825"/>
            <a:ext cx="7793800" cy="62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C0C0C0"/>
                </a:solidFill>
              </a:rPr>
              <a:t>Example I: The Zhang-Song Platform</a:t>
            </a:r>
            <a:endParaRPr lang="en-US" sz="3600" dirty="0">
              <a:solidFill>
                <a:srgbClr val="C0C0C0"/>
              </a:solidFill>
            </a:endParaRPr>
          </a:p>
        </p:txBody>
      </p:sp>
      <p:pic>
        <p:nvPicPr>
          <p:cNvPr id="9" name="8 Imagen" descr="zhang-so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231" y="4137027"/>
            <a:ext cx="4925113" cy="294363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6130" y="1279507"/>
            <a:ext cx="3643338" cy="243292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10 Conector recto de flecha"/>
          <p:cNvCxnSpPr/>
          <p:nvPr/>
        </p:nvCxnSpPr>
        <p:spPr bwMode="auto">
          <a:xfrm>
            <a:off x="4111618" y="2422515"/>
            <a:ext cx="2571768" cy="1571636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9850" y="1422383"/>
            <a:ext cx="72675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96908" y="250825"/>
            <a:ext cx="7793800" cy="62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C0C0C0"/>
                </a:solidFill>
              </a:rPr>
              <a:t>Example I: The Zhang-Song Platform</a:t>
            </a:r>
            <a:endParaRPr lang="en-US" sz="3600" dirty="0">
              <a:solidFill>
                <a:srgbClr val="C0C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1754164" y="107950"/>
            <a:ext cx="6853158" cy="62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C0C0C0"/>
                </a:solidFill>
              </a:rPr>
              <a:t>The Family of Flagged Platforms</a:t>
            </a:r>
            <a:endParaRPr lang="en-US" sz="3600" dirty="0">
              <a:solidFill>
                <a:srgbClr val="C0C0C0"/>
              </a:solidFill>
            </a:endParaRP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5903913" y="1661657"/>
            <a:ext cx="3744912" cy="6894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/>
              <a:t>Manipulators </a:t>
            </a:r>
            <a:r>
              <a:rPr lang="en-US" sz="2000" dirty="0" smtClean="0"/>
              <a:t>that can </a:t>
            </a:r>
            <a:r>
              <a:rPr lang="en-US" sz="2000" dirty="0"/>
              <a:t>be architecturally singular.</a:t>
            </a:r>
          </a:p>
        </p:txBody>
      </p:sp>
      <p:sp>
        <p:nvSpPr>
          <p:cNvPr id="96272" name="Line 16"/>
          <p:cNvSpPr>
            <a:spLocks noChangeShapeType="1"/>
          </p:cNvSpPr>
          <p:nvPr/>
        </p:nvSpPr>
        <p:spPr bwMode="auto">
          <a:xfrm>
            <a:off x="3095625" y="1403350"/>
            <a:ext cx="2305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6273" name="Line 17"/>
          <p:cNvSpPr>
            <a:spLocks noChangeShapeType="1"/>
          </p:cNvSpPr>
          <p:nvPr/>
        </p:nvSpPr>
        <p:spPr bwMode="auto">
          <a:xfrm>
            <a:off x="4032250" y="1908175"/>
            <a:ext cx="13684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6274" name="Line 18"/>
          <p:cNvSpPr>
            <a:spLocks noChangeShapeType="1"/>
          </p:cNvSpPr>
          <p:nvPr/>
        </p:nvSpPr>
        <p:spPr bwMode="auto">
          <a:xfrm>
            <a:off x="4824413" y="2484438"/>
            <a:ext cx="5762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6275" name="Line 19"/>
          <p:cNvSpPr>
            <a:spLocks noChangeShapeType="1"/>
          </p:cNvSpPr>
          <p:nvPr/>
        </p:nvSpPr>
        <p:spPr bwMode="auto">
          <a:xfrm>
            <a:off x="3240088" y="2339975"/>
            <a:ext cx="21605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141"/>
          <a:stretch>
            <a:fillRect/>
          </a:stretch>
        </p:blipFill>
        <p:spPr bwMode="auto">
          <a:xfrm>
            <a:off x="431800" y="1042988"/>
            <a:ext cx="4535488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376488" y="1114425"/>
            <a:ext cx="2447925" cy="1584325"/>
            <a:chOff x="2858" y="748"/>
            <a:chExt cx="1542" cy="998"/>
          </a:xfrm>
        </p:grpSpPr>
        <p:sp>
          <p:nvSpPr>
            <p:cNvPr id="96263" name="Rectangle 7"/>
            <p:cNvSpPr>
              <a:spLocks noChangeArrowheads="1"/>
            </p:cNvSpPr>
            <p:nvPr/>
          </p:nvSpPr>
          <p:spPr bwMode="auto">
            <a:xfrm>
              <a:off x="2858" y="748"/>
              <a:ext cx="453" cy="36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6264" name="Rectangle 8"/>
            <p:cNvSpPr>
              <a:spLocks noChangeArrowheads="1"/>
            </p:cNvSpPr>
            <p:nvPr/>
          </p:nvSpPr>
          <p:spPr bwMode="auto">
            <a:xfrm>
              <a:off x="3447" y="1066"/>
              <a:ext cx="454" cy="362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6265" name="Rectangle 9"/>
            <p:cNvSpPr>
              <a:spLocks noChangeArrowheads="1"/>
            </p:cNvSpPr>
            <p:nvPr/>
          </p:nvSpPr>
          <p:spPr bwMode="auto">
            <a:xfrm>
              <a:off x="2949" y="1383"/>
              <a:ext cx="453" cy="36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6266" name="Rectangle 10"/>
            <p:cNvSpPr>
              <a:spLocks noChangeArrowheads="1"/>
            </p:cNvSpPr>
            <p:nvPr/>
          </p:nvSpPr>
          <p:spPr bwMode="auto">
            <a:xfrm>
              <a:off x="3947" y="1383"/>
              <a:ext cx="453" cy="36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96276" name="Line 20"/>
          <p:cNvSpPr>
            <a:spLocks noChangeShapeType="1"/>
          </p:cNvSpPr>
          <p:nvPr/>
        </p:nvSpPr>
        <p:spPr bwMode="auto">
          <a:xfrm flipV="1">
            <a:off x="5400675" y="1403350"/>
            <a:ext cx="0" cy="10810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6278" name="Line 22"/>
          <p:cNvSpPr>
            <a:spLocks noChangeShapeType="1"/>
          </p:cNvSpPr>
          <p:nvPr/>
        </p:nvSpPr>
        <p:spPr bwMode="auto">
          <a:xfrm>
            <a:off x="5400675" y="1979613"/>
            <a:ext cx="431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6279" name="AutoShape 23"/>
          <p:cNvSpPr>
            <a:spLocks noChangeArrowheads="1"/>
          </p:cNvSpPr>
          <p:nvPr/>
        </p:nvSpPr>
        <p:spPr bwMode="auto">
          <a:xfrm>
            <a:off x="7127875" y="2700338"/>
            <a:ext cx="576263" cy="504825"/>
          </a:xfrm>
          <a:prstGeom prst="downArrow">
            <a:avLst>
              <a:gd name="adj1" fmla="val 34991"/>
              <a:gd name="adj2" fmla="val 52514"/>
            </a:avLst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6280" name="Text Box 24"/>
          <p:cNvSpPr txBox="1">
            <a:spLocks noChangeArrowheads="1"/>
          </p:cNvSpPr>
          <p:nvPr/>
        </p:nvSpPr>
        <p:spPr bwMode="auto">
          <a:xfrm>
            <a:off x="5400675" y="3298825"/>
            <a:ext cx="4032250" cy="625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If they satisfy the singularity condition,</a:t>
            </a:r>
          </a:p>
          <a:p>
            <a:r>
              <a:rPr lang="en-US"/>
              <a:t>they have a self-motion.</a:t>
            </a:r>
          </a:p>
        </p:txBody>
      </p:sp>
      <p:sp>
        <p:nvSpPr>
          <p:cNvPr id="96281" name="Text Box 25"/>
          <p:cNvSpPr txBox="1">
            <a:spLocks noChangeArrowheads="1"/>
          </p:cNvSpPr>
          <p:nvPr/>
        </p:nvSpPr>
        <p:spPr bwMode="auto">
          <a:xfrm>
            <a:off x="5400675" y="3995738"/>
            <a:ext cx="3727450" cy="625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The closed-form solution gives the </a:t>
            </a:r>
          </a:p>
          <a:p>
            <a:r>
              <a:rPr lang="en-GB"/>
              <a:t>parametrization.</a:t>
            </a:r>
          </a:p>
        </p:txBody>
      </p:sp>
      <p:pic>
        <p:nvPicPr>
          <p:cNvPr id="96282" name="Picture 26" descr="self-motion-Normal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00675" y="4562475"/>
            <a:ext cx="3600450" cy="280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9" grpId="0"/>
      <p:bldP spid="96272" grpId="0" animBg="1"/>
      <p:bldP spid="96273" grpId="0" animBg="1"/>
      <p:bldP spid="96274" grpId="0" animBg="1"/>
      <p:bldP spid="96275" grpId="0" animBg="1"/>
      <p:bldP spid="96276" grpId="0" animBg="1"/>
      <p:bldP spid="96278" grpId="0" animBg="1"/>
      <p:bldP spid="96279" grpId="0" animBg="1"/>
      <p:bldP spid="96280" grpId="0"/>
      <p:bldP spid="9628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contenido" descr="octahedral1.png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253215" y="1211973"/>
            <a:ext cx="5287427" cy="5766651"/>
          </a:xfrm>
        </p:spPr>
      </p:pic>
      <p:pic>
        <p:nvPicPr>
          <p:cNvPr id="4" name="2 Marcador de contenido" descr="octahedral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54230" y="1227896"/>
            <a:ext cx="5287427" cy="5766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82660" y="65061"/>
            <a:ext cx="7931017" cy="62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C0C0C0"/>
                </a:solidFill>
              </a:rPr>
              <a:t>Example II: The  </a:t>
            </a:r>
            <a:r>
              <a:rPr lang="en-US" sz="3600" dirty="0" err="1" smtClean="0">
                <a:solidFill>
                  <a:srgbClr val="C0C0C0"/>
                </a:solidFill>
              </a:rPr>
              <a:t>Griffis</a:t>
            </a:r>
            <a:r>
              <a:rPr lang="en-US" sz="3600" dirty="0" smtClean="0">
                <a:solidFill>
                  <a:srgbClr val="C0C0C0"/>
                </a:solidFill>
              </a:rPr>
              <a:t>-Duffy Platform</a:t>
            </a:r>
            <a:endParaRPr lang="en-US" sz="3600" dirty="0">
              <a:solidFill>
                <a:srgbClr val="C0C0C0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 bwMode="auto">
          <a:xfrm>
            <a:off x="2397106" y="4565655"/>
            <a:ext cx="2714644" cy="28575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9 Conector recto"/>
          <p:cNvCxnSpPr/>
          <p:nvPr/>
        </p:nvCxnSpPr>
        <p:spPr bwMode="auto">
          <a:xfrm>
            <a:off x="5111750" y="4851407"/>
            <a:ext cx="2286016" cy="200026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13 Conector recto"/>
          <p:cNvCxnSpPr/>
          <p:nvPr/>
        </p:nvCxnSpPr>
        <p:spPr bwMode="auto">
          <a:xfrm rot="5400000">
            <a:off x="4504527" y="5101440"/>
            <a:ext cx="857256" cy="35719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16 Conector recto"/>
          <p:cNvCxnSpPr/>
          <p:nvPr/>
        </p:nvCxnSpPr>
        <p:spPr bwMode="auto">
          <a:xfrm rot="16200000" flipH="1">
            <a:off x="5290345" y="4744250"/>
            <a:ext cx="2571768" cy="164307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19 Conector recto"/>
          <p:cNvCxnSpPr/>
          <p:nvPr/>
        </p:nvCxnSpPr>
        <p:spPr bwMode="auto">
          <a:xfrm rot="16200000" flipV="1">
            <a:off x="5326064" y="4779969"/>
            <a:ext cx="3214710" cy="92869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22 Conector recto"/>
          <p:cNvCxnSpPr/>
          <p:nvPr/>
        </p:nvCxnSpPr>
        <p:spPr bwMode="auto">
          <a:xfrm rot="16200000" flipV="1">
            <a:off x="6433353" y="3672680"/>
            <a:ext cx="642942" cy="57150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25 Conector recto"/>
          <p:cNvCxnSpPr/>
          <p:nvPr/>
        </p:nvCxnSpPr>
        <p:spPr bwMode="auto">
          <a:xfrm rot="5400000" flipH="1" flipV="1">
            <a:off x="5326064" y="2422515"/>
            <a:ext cx="2357454" cy="7143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28 Conector recto"/>
          <p:cNvCxnSpPr/>
          <p:nvPr/>
        </p:nvCxnSpPr>
        <p:spPr bwMode="auto">
          <a:xfrm rot="5400000">
            <a:off x="5111750" y="1993887"/>
            <a:ext cx="2143140" cy="71438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31 Conector recto"/>
          <p:cNvCxnSpPr/>
          <p:nvPr/>
        </p:nvCxnSpPr>
        <p:spPr bwMode="auto">
          <a:xfrm rot="5400000">
            <a:off x="4861717" y="1600978"/>
            <a:ext cx="2000264" cy="135732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34 Conector recto"/>
          <p:cNvCxnSpPr/>
          <p:nvPr/>
        </p:nvCxnSpPr>
        <p:spPr bwMode="auto">
          <a:xfrm>
            <a:off x="4254494" y="3136895"/>
            <a:ext cx="928694" cy="14287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38 Conector recto"/>
          <p:cNvCxnSpPr/>
          <p:nvPr/>
        </p:nvCxnSpPr>
        <p:spPr bwMode="auto">
          <a:xfrm flipV="1">
            <a:off x="2397106" y="3279771"/>
            <a:ext cx="2786082" cy="128588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41 Conector recto"/>
          <p:cNvCxnSpPr/>
          <p:nvPr/>
        </p:nvCxnSpPr>
        <p:spPr bwMode="auto">
          <a:xfrm flipV="1">
            <a:off x="2397106" y="4137027"/>
            <a:ext cx="2714644" cy="42862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contenido" descr="octahedral1.png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253215" y="1211973"/>
            <a:ext cx="5287427" cy="5766651"/>
          </a:xfrm>
        </p:spPr>
      </p:pic>
      <p:pic>
        <p:nvPicPr>
          <p:cNvPr id="4" name="2 Marcador de contenido" descr="octahedral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1090" y="1208069"/>
            <a:ext cx="5287427" cy="5766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82660" y="65061"/>
            <a:ext cx="7931017" cy="62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C0C0C0"/>
                </a:solidFill>
              </a:rPr>
              <a:t>Example II: The </a:t>
            </a:r>
            <a:r>
              <a:rPr lang="en-US" sz="3600" dirty="0" err="1" smtClean="0">
                <a:solidFill>
                  <a:srgbClr val="C0C0C0"/>
                </a:solidFill>
              </a:rPr>
              <a:t>Griffis</a:t>
            </a:r>
            <a:r>
              <a:rPr lang="en-US" sz="3600" dirty="0" smtClean="0">
                <a:solidFill>
                  <a:srgbClr val="C0C0C0"/>
                </a:solidFill>
              </a:rPr>
              <a:t>-Duffy Platform</a:t>
            </a:r>
            <a:endParaRPr lang="en-US" sz="3600" dirty="0">
              <a:solidFill>
                <a:srgbClr val="C0C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4560" y="1136631"/>
            <a:ext cx="5091097" cy="111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7172" y="2351077"/>
            <a:ext cx="7000924" cy="62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CuadroTexto"/>
          <p:cNvSpPr txBox="1"/>
          <p:nvPr/>
        </p:nvSpPr>
        <p:spPr>
          <a:xfrm>
            <a:off x="5254626" y="3922713"/>
            <a:ext cx="3688830" cy="45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Can </a:t>
            </a:r>
            <a:r>
              <a:rPr lang="es-ES" sz="2400" b="1" dirty="0" err="1" smtClean="0"/>
              <a:t>this</a:t>
            </a:r>
            <a:r>
              <a:rPr lang="es-ES" sz="2400" b="1" dirty="0" smtClean="0"/>
              <a:t> factor </a:t>
            </a:r>
            <a:r>
              <a:rPr lang="es-ES" sz="2400" b="1" dirty="0" err="1" smtClean="0"/>
              <a:t>be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zero</a:t>
            </a:r>
            <a:r>
              <a:rPr lang="es-ES" sz="2400" b="1" dirty="0" smtClean="0"/>
              <a:t>?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8661E-7 -1.80521E-6 L -0.21417 -0.003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639E-6 -1.0084E-6 L -0.12038 -0.1476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82660" y="65061"/>
            <a:ext cx="7931017" cy="62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C0C0C0"/>
                </a:solidFill>
              </a:rPr>
              <a:t>Example II: The </a:t>
            </a:r>
            <a:r>
              <a:rPr lang="en-US" sz="3600" dirty="0" err="1" smtClean="0">
                <a:solidFill>
                  <a:srgbClr val="C0C0C0"/>
                </a:solidFill>
              </a:rPr>
              <a:t>Griffis</a:t>
            </a:r>
            <a:r>
              <a:rPr lang="en-US" sz="3600" dirty="0" smtClean="0">
                <a:solidFill>
                  <a:srgbClr val="C0C0C0"/>
                </a:solidFill>
              </a:rPr>
              <a:t>-Duffy Platform</a:t>
            </a:r>
            <a:endParaRPr lang="en-US" sz="3600" dirty="0">
              <a:solidFill>
                <a:srgbClr val="C0C0C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26" y="1208069"/>
            <a:ext cx="7000924" cy="625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5536" y="1922449"/>
            <a:ext cx="7572428" cy="108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0048" y="3136895"/>
            <a:ext cx="4000528" cy="417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Forma libre"/>
          <p:cNvSpPr/>
          <p:nvPr/>
        </p:nvSpPr>
        <p:spPr bwMode="auto">
          <a:xfrm>
            <a:off x="4649638" y="3329796"/>
            <a:ext cx="1578634" cy="2941608"/>
          </a:xfrm>
          <a:custGeom>
            <a:avLst/>
            <a:gdLst>
              <a:gd name="connsiteX0" fmla="*/ 370936 w 1578634"/>
              <a:gd name="connsiteY0" fmla="*/ 2941608 h 2941608"/>
              <a:gd name="connsiteX1" fmla="*/ 0 w 1578634"/>
              <a:gd name="connsiteY1" fmla="*/ 1199072 h 2941608"/>
              <a:gd name="connsiteX2" fmla="*/ 1578634 w 1578634"/>
              <a:gd name="connsiteY2" fmla="*/ 0 h 2941608"/>
              <a:gd name="connsiteX3" fmla="*/ 1578634 w 1578634"/>
              <a:gd name="connsiteY3" fmla="*/ 0 h 2941608"/>
              <a:gd name="connsiteX4" fmla="*/ 370936 w 1578634"/>
              <a:gd name="connsiteY4" fmla="*/ 2941608 h 2941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8634" h="2941608">
                <a:moveTo>
                  <a:pt x="370936" y="2941608"/>
                </a:moveTo>
                <a:lnTo>
                  <a:pt x="0" y="1199072"/>
                </a:lnTo>
                <a:lnTo>
                  <a:pt x="1578634" y="0"/>
                </a:lnTo>
                <a:lnTo>
                  <a:pt x="1578634" y="0"/>
                </a:lnTo>
                <a:lnTo>
                  <a:pt x="370936" y="2941608"/>
                </a:lnTo>
                <a:close/>
              </a:path>
            </a:pathLst>
          </a:custGeom>
          <a:solidFill>
            <a:srgbClr val="FB1C05">
              <a:alpha val="25098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21 Forma libre"/>
          <p:cNvSpPr/>
          <p:nvPr/>
        </p:nvSpPr>
        <p:spPr bwMode="auto">
          <a:xfrm>
            <a:off x="3392949" y="5351473"/>
            <a:ext cx="3433313" cy="1699404"/>
          </a:xfrm>
          <a:custGeom>
            <a:avLst/>
            <a:gdLst>
              <a:gd name="connsiteX0" fmla="*/ 0 w 3433313"/>
              <a:gd name="connsiteY0" fmla="*/ 163902 h 1699404"/>
              <a:gd name="connsiteX1" fmla="*/ 3148641 w 3433313"/>
              <a:gd name="connsiteY1" fmla="*/ 0 h 1699404"/>
              <a:gd name="connsiteX2" fmla="*/ 3433313 w 3433313"/>
              <a:gd name="connsiteY2" fmla="*/ 1699404 h 1699404"/>
              <a:gd name="connsiteX3" fmla="*/ 0 w 3433313"/>
              <a:gd name="connsiteY3" fmla="*/ 163902 h 169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313" h="1699404">
                <a:moveTo>
                  <a:pt x="0" y="163902"/>
                </a:moveTo>
                <a:lnTo>
                  <a:pt x="3148641" y="0"/>
                </a:lnTo>
                <a:lnTo>
                  <a:pt x="3433313" y="1699404"/>
                </a:lnTo>
                <a:lnTo>
                  <a:pt x="0" y="163902"/>
                </a:lnTo>
                <a:close/>
              </a:path>
            </a:pathLst>
          </a:custGeom>
          <a:solidFill>
            <a:srgbClr val="FA2F06">
              <a:alpha val="25098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22 Forma libre"/>
          <p:cNvSpPr/>
          <p:nvPr/>
        </p:nvSpPr>
        <p:spPr bwMode="auto">
          <a:xfrm>
            <a:off x="3410202" y="3351209"/>
            <a:ext cx="3416060" cy="3709358"/>
          </a:xfrm>
          <a:custGeom>
            <a:avLst/>
            <a:gdLst>
              <a:gd name="connsiteX0" fmla="*/ 0 w 3416060"/>
              <a:gd name="connsiteY0" fmla="*/ 2182483 h 3709358"/>
              <a:gd name="connsiteX1" fmla="*/ 2820837 w 3416060"/>
              <a:gd name="connsiteY1" fmla="*/ 0 h 3709358"/>
              <a:gd name="connsiteX2" fmla="*/ 3416060 w 3416060"/>
              <a:gd name="connsiteY2" fmla="*/ 3709358 h 3709358"/>
              <a:gd name="connsiteX3" fmla="*/ 0 w 3416060"/>
              <a:gd name="connsiteY3" fmla="*/ 2182483 h 370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6060" h="3709358">
                <a:moveTo>
                  <a:pt x="0" y="2182483"/>
                </a:moveTo>
                <a:lnTo>
                  <a:pt x="2820837" y="0"/>
                </a:lnTo>
                <a:lnTo>
                  <a:pt x="3416060" y="3709358"/>
                </a:lnTo>
                <a:lnTo>
                  <a:pt x="0" y="2182483"/>
                </a:lnTo>
                <a:close/>
              </a:path>
            </a:pathLst>
          </a:custGeom>
          <a:solidFill>
            <a:srgbClr val="66CCFF">
              <a:alpha val="25098"/>
            </a:srgbClr>
          </a:solidFill>
          <a:ln w="19050" cap="flat" cmpd="sng" algn="ctr">
            <a:solidFill>
              <a:srgbClr val="000000">
                <a:alpha val="25098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24 Rectángulo"/>
          <p:cNvSpPr/>
          <p:nvPr/>
        </p:nvSpPr>
        <p:spPr bwMode="auto">
          <a:xfrm>
            <a:off x="1468412" y="1993887"/>
            <a:ext cx="1643074" cy="428628"/>
          </a:xfrm>
          <a:prstGeom prst="rect">
            <a:avLst/>
          </a:prstGeom>
          <a:solidFill>
            <a:srgbClr val="FD1B03">
              <a:alpha val="25098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cxnSp>
        <p:nvCxnSpPr>
          <p:cNvPr id="27" name="26 Conector recto"/>
          <p:cNvCxnSpPr>
            <a:stCxn id="25" idx="2"/>
            <a:endCxn id="22" idx="0"/>
          </p:cNvCxnSpPr>
          <p:nvPr/>
        </p:nvCxnSpPr>
        <p:spPr bwMode="auto">
          <a:xfrm rot="16200000" flipH="1">
            <a:off x="1295019" y="3417445"/>
            <a:ext cx="3092860" cy="11030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28 Rectángulo"/>
          <p:cNvSpPr/>
          <p:nvPr/>
        </p:nvSpPr>
        <p:spPr bwMode="auto">
          <a:xfrm>
            <a:off x="3182924" y="1993887"/>
            <a:ext cx="1643074" cy="428628"/>
          </a:xfrm>
          <a:prstGeom prst="rect">
            <a:avLst/>
          </a:prstGeom>
          <a:solidFill>
            <a:srgbClr val="FD1B03">
              <a:alpha val="25098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cxnSp>
        <p:nvCxnSpPr>
          <p:cNvPr id="31" name="30 Conector recto"/>
          <p:cNvCxnSpPr>
            <a:stCxn id="29" idx="2"/>
            <a:endCxn id="23" idx="1"/>
          </p:cNvCxnSpPr>
          <p:nvPr/>
        </p:nvCxnSpPr>
        <p:spPr bwMode="auto">
          <a:xfrm rot="16200000" flipH="1">
            <a:off x="4653402" y="1773573"/>
            <a:ext cx="928694" cy="2226577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32 Rectángulo"/>
          <p:cNvSpPr/>
          <p:nvPr/>
        </p:nvSpPr>
        <p:spPr bwMode="auto">
          <a:xfrm>
            <a:off x="1468412" y="2493953"/>
            <a:ext cx="1643074" cy="428628"/>
          </a:xfrm>
          <a:prstGeom prst="rect">
            <a:avLst/>
          </a:prstGeom>
          <a:solidFill>
            <a:srgbClr val="66CCFF">
              <a:alpha val="25098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33 Rectángulo"/>
          <p:cNvSpPr/>
          <p:nvPr/>
        </p:nvSpPr>
        <p:spPr bwMode="auto">
          <a:xfrm>
            <a:off x="3182924" y="2493953"/>
            <a:ext cx="1643074" cy="428628"/>
          </a:xfrm>
          <a:prstGeom prst="rect">
            <a:avLst/>
          </a:prstGeom>
          <a:solidFill>
            <a:srgbClr val="00B8FF">
              <a:alpha val="25098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cxnSp>
        <p:nvCxnSpPr>
          <p:cNvPr id="36" name="35 Conector recto"/>
          <p:cNvCxnSpPr>
            <a:stCxn id="34" idx="2"/>
            <a:endCxn id="41" idx="0"/>
          </p:cNvCxnSpPr>
          <p:nvPr/>
        </p:nvCxnSpPr>
        <p:spPr bwMode="auto">
          <a:xfrm rot="16200000" flipH="1">
            <a:off x="3522898" y="3404144"/>
            <a:ext cx="1613793" cy="65066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37 Conector recto"/>
          <p:cNvCxnSpPr>
            <a:stCxn id="33" idx="2"/>
            <a:endCxn id="23" idx="0"/>
          </p:cNvCxnSpPr>
          <p:nvPr/>
        </p:nvCxnSpPr>
        <p:spPr bwMode="auto">
          <a:xfrm rot="16200000" flipH="1">
            <a:off x="1544520" y="3668009"/>
            <a:ext cx="2611110" cy="1120253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40 Forma libre"/>
          <p:cNvSpPr/>
          <p:nvPr/>
        </p:nvSpPr>
        <p:spPr bwMode="auto">
          <a:xfrm>
            <a:off x="4655127" y="4536374"/>
            <a:ext cx="1900052" cy="1733797"/>
          </a:xfrm>
          <a:custGeom>
            <a:avLst/>
            <a:gdLst>
              <a:gd name="connsiteX0" fmla="*/ 0 w 1900052"/>
              <a:gd name="connsiteY0" fmla="*/ 0 h 1733797"/>
              <a:gd name="connsiteX1" fmla="*/ 1900052 w 1900052"/>
              <a:gd name="connsiteY1" fmla="*/ 795647 h 1733797"/>
              <a:gd name="connsiteX2" fmla="*/ 368135 w 1900052"/>
              <a:gd name="connsiteY2" fmla="*/ 1733797 h 1733797"/>
              <a:gd name="connsiteX3" fmla="*/ 0 w 1900052"/>
              <a:gd name="connsiteY3" fmla="*/ 0 h 173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0052" h="1733797">
                <a:moveTo>
                  <a:pt x="0" y="0"/>
                </a:moveTo>
                <a:lnTo>
                  <a:pt x="1900052" y="795647"/>
                </a:lnTo>
                <a:lnTo>
                  <a:pt x="368135" y="1733797"/>
                </a:lnTo>
                <a:lnTo>
                  <a:pt x="0" y="0"/>
                </a:lnTo>
                <a:close/>
              </a:path>
            </a:pathLst>
          </a:custGeom>
          <a:solidFill>
            <a:srgbClr val="00B8FF">
              <a:alpha val="25098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5" grpId="2" animBg="1"/>
      <p:bldP spid="29" grpId="0" animBg="1"/>
      <p:bldP spid="29" grpId="1" animBg="1"/>
      <p:bldP spid="33" grpId="0" animBg="1"/>
      <p:bldP spid="34" grpId="3" animBg="1"/>
      <p:bldP spid="4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28" y="2708267"/>
            <a:ext cx="55435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99100" y="1350945"/>
            <a:ext cx="45815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82660" y="65061"/>
            <a:ext cx="7931017" cy="62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C0C0C0"/>
                </a:solidFill>
              </a:rPr>
              <a:t>Example II: The </a:t>
            </a:r>
            <a:r>
              <a:rPr lang="en-US" sz="3600" dirty="0" err="1" smtClean="0">
                <a:solidFill>
                  <a:srgbClr val="C0C0C0"/>
                </a:solidFill>
              </a:rPr>
              <a:t>Griffis</a:t>
            </a:r>
            <a:r>
              <a:rPr lang="en-US" sz="3600" dirty="0" smtClean="0">
                <a:solidFill>
                  <a:srgbClr val="C0C0C0"/>
                </a:solidFill>
              </a:rPr>
              <a:t>-Duffy Platform</a:t>
            </a:r>
            <a:endParaRPr lang="en-US" sz="3600" dirty="0">
              <a:solidFill>
                <a:srgbClr val="C0C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3802063" y="107950"/>
            <a:ext cx="184731" cy="62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3600" dirty="0">
              <a:solidFill>
                <a:srgbClr val="C0C0C0"/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4238209" y="107950"/>
            <a:ext cx="1159293" cy="62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C0C0C0"/>
                </a:solidFill>
              </a:rPr>
              <a:t>Goal</a:t>
            </a:r>
            <a:endParaRPr lang="en-US" sz="3600" dirty="0">
              <a:solidFill>
                <a:srgbClr val="C0C0C0"/>
              </a:solidFill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96842" y="6065853"/>
            <a:ext cx="9323419" cy="9282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Is it possible to change the location of the attachments without altering singularities?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96842" y="3769635"/>
            <a:ext cx="9286940" cy="510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The transformations must be one-to-one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96842" y="5484147"/>
            <a:ext cx="9286940" cy="928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The forward kinematics of the platform is essentially the same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12" name="11 Flecha abajo"/>
          <p:cNvSpPr/>
          <p:nvPr/>
        </p:nvSpPr>
        <p:spPr bwMode="auto">
          <a:xfrm>
            <a:off x="4825998" y="2779705"/>
            <a:ext cx="484632" cy="978408"/>
          </a:xfrm>
          <a:prstGeom prst="downArrow">
            <a:avLst/>
          </a:prstGeom>
          <a:solidFill>
            <a:srgbClr val="C0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12 Flecha abajo"/>
          <p:cNvSpPr/>
          <p:nvPr/>
        </p:nvSpPr>
        <p:spPr bwMode="auto">
          <a:xfrm>
            <a:off x="4825998" y="4373065"/>
            <a:ext cx="484632" cy="978408"/>
          </a:xfrm>
          <a:prstGeom prst="downArrow">
            <a:avLst/>
          </a:prstGeom>
          <a:solidFill>
            <a:srgbClr val="C0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8295E-6 1.05981E-6 L -0.00173 -0.592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/>
      <p:bldP spid="11" grpId="0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56" y="1350945"/>
            <a:ext cx="54864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82660" y="65061"/>
            <a:ext cx="7931017" cy="62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C0C0C0"/>
                </a:solidFill>
              </a:rPr>
              <a:t>Example II: The </a:t>
            </a:r>
            <a:r>
              <a:rPr lang="en-US" sz="3600" dirty="0" err="1" smtClean="0">
                <a:solidFill>
                  <a:srgbClr val="C0C0C0"/>
                </a:solidFill>
              </a:rPr>
              <a:t>Griffis</a:t>
            </a:r>
            <a:r>
              <a:rPr lang="en-US" sz="3600" dirty="0" smtClean="0">
                <a:solidFill>
                  <a:srgbClr val="C0C0C0"/>
                </a:solidFill>
              </a:rPr>
              <a:t>-Duffy Platform</a:t>
            </a:r>
            <a:endParaRPr lang="en-US" sz="3600" dirty="0">
              <a:solidFill>
                <a:srgbClr val="C0C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82660" y="65061"/>
            <a:ext cx="7931017" cy="62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C0C0C0"/>
                </a:solidFill>
              </a:rPr>
              <a:t>Example II: The </a:t>
            </a:r>
            <a:r>
              <a:rPr lang="en-US" sz="3600" dirty="0" err="1" smtClean="0">
                <a:solidFill>
                  <a:srgbClr val="C0C0C0"/>
                </a:solidFill>
              </a:rPr>
              <a:t>Griffis</a:t>
            </a:r>
            <a:r>
              <a:rPr lang="en-US" sz="3600" dirty="0" smtClean="0">
                <a:solidFill>
                  <a:srgbClr val="C0C0C0"/>
                </a:solidFill>
              </a:rPr>
              <a:t>-Duffy Platform</a:t>
            </a:r>
            <a:endParaRPr lang="en-US" sz="3600" dirty="0">
              <a:solidFill>
                <a:srgbClr val="C0C0C0"/>
              </a:solidFill>
            </a:endParaRPr>
          </a:p>
        </p:txBody>
      </p:sp>
      <p:pic>
        <p:nvPicPr>
          <p:cNvPr id="4" name="griffis-duffy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11354" y="1350945"/>
            <a:ext cx="5643602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 bwMode="auto">
          <a:xfrm>
            <a:off x="1968478" y="2422515"/>
            <a:ext cx="2428892" cy="2143140"/>
          </a:xfrm>
          <a:prstGeom prst="rect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sp>
        <p:nvSpPr>
          <p:cNvPr id="58412" name="Rectangle 44"/>
          <p:cNvSpPr>
            <a:spLocks noGrp="1" noChangeArrowheads="1"/>
          </p:cNvSpPr>
          <p:nvPr>
            <p:ph type="title"/>
          </p:nvPr>
        </p:nvSpPr>
        <p:spPr>
          <a:xfrm>
            <a:off x="503238" y="34925"/>
            <a:ext cx="9070975" cy="755650"/>
          </a:xfrm>
          <a:ln/>
        </p:spPr>
        <p:txBody>
          <a:bodyPr/>
          <a:lstStyle/>
          <a:p>
            <a:r>
              <a:rPr lang="en-US" dirty="0" smtClean="0">
                <a:solidFill>
                  <a:srgbClr val="C0C0C0"/>
                </a:solidFill>
                <a:latin typeface="+mn-lt"/>
              </a:rPr>
              <a:t>Homework</a:t>
            </a:r>
            <a:endParaRPr lang="en-US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58415" name="Text Box 47"/>
          <p:cNvSpPr txBox="1">
            <a:spLocks noChangeArrowheads="1"/>
          </p:cNvSpPr>
          <p:nvPr/>
        </p:nvSpPr>
        <p:spPr bwMode="auto">
          <a:xfrm>
            <a:off x="360363" y="1279507"/>
            <a:ext cx="9145587" cy="80881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 smtClean="0"/>
              <a:t>Prove that the point-plane and the line-line transformations can be reduced to point-line transformations</a:t>
            </a:r>
            <a:endParaRPr lang="en-US" sz="2400" b="1" dirty="0"/>
          </a:p>
        </p:txBody>
      </p:sp>
      <p:sp>
        <p:nvSpPr>
          <p:cNvPr id="58417" name="Text Box 49"/>
          <p:cNvSpPr txBox="1">
            <a:spLocks noChangeArrowheads="1"/>
          </p:cNvSpPr>
          <p:nvPr/>
        </p:nvSpPr>
        <p:spPr bwMode="auto">
          <a:xfrm>
            <a:off x="754032" y="3065457"/>
            <a:ext cx="2018501" cy="3609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2 legs: point-line</a:t>
            </a:r>
            <a:endParaRPr lang="en-US" b="1" dirty="0"/>
          </a:p>
        </p:txBody>
      </p:sp>
      <p:pic>
        <p:nvPicPr>
          <p:cNvPr id="14" name="13 Imagen" descr="subassembli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983" y="2351077"/>
            <a:ext cx="5620535" cy="4877481"/>
          </a:xfrm>
          <a:prstGeom prst="rect">
            <a:avLst/>
          </a:prstGeom>
        </p:spPr>
      </p:pic>
      <p:sp>
        <p:nvSpPr>
          <p:cNvPr id="19" name="Text Box 49"/>
          <p:cNvSpPr txBox="1">
            <a:spLocks noChangeArrowheads="1"/>
          </p:cNvSpPr>
          <p:nvPr/>
        </p:nvSpPr>
        <p:spPr bwMode="auto">
          <a:xfrm>
            <a:off x="7319103" y="5565787"/>
            <a:ext cx="2056973" cy="3609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5 legs: line-plane</a:t>
            </a:r>
            <a:endParaRPr lang="en-US" b="1" dirty="0"/>
          </a:p>
        </p:txBody>
      </p:sp>
      <p:sp>
        <p:nvSpPr>
          <p:cNvPr id="20" name="Text Box 49"/>
          <p:cNvSpPr txBox="1">
            <a:spLocks noChangeArrowheads="1"/>
          </p:cNvSpPr>
          <p:nvPr/>
        </p:nvSpPr>
        <p:spPr bwMode="auto">
          <a:xfrm>
            <a:off x="539718" y="5990609"/>
            <a:ext cx="1851789" cy="3609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4 legs: line-line</a:t>
            </a:r>
            <a:endParaRPr lang="en-US" b="1" dirty="0"/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6890475" y="2851143"/>
            <a:ext cx="2223686" cy="3609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3 legs: point-plane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3754428" y="136499"/>
            <a:ext cx="2826415" cy="62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C0C0"/>
                </a:solidFill>
              </a:rPr>
              <a:t>Conclusions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96842" y="1851011"/>
            <a:ext cx="9215502" cy="1346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/>
              <a:t>The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application</a:t>
            </a:r>
            <a:r>
              <a:rPr lang="es-ES" sz="2800" b="1" dirty="0" smtClean="0"/>
              <a:t> of </a:t>
            </a:r>
            <a:r>
              <a:rPr lang="es-ES" sz="2800" b="1" dirty="0" err="1" smtClean="0"/>
              <a:t>singularity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invariant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transformations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seems</a:t>
            </a:r>
            <a:r>
              <a:rPr lang="es-ES" sz="2800" b="1" dirty="0" smtClean="0"/>
              <a:t> a </a:t>
            </a:r>
            <a:r>
              <a:rPr lang="es-ES" sz="2800" b="1" dirty="0" err="1" smtClean="0"/>
              <a:t>promising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tool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for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the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analysis</a:t>
            </a:r>
            <a:r>
              <a:rPr lang="es-ES" sz="2800" b="1" dirty="0" smtClean="0"/>
              <a:t> of Stewart </a:t>
            </a:r>
            <a:r>
              <a:rPr lang="es-ES" sz="2800" b="1" dirty="0" err="1" smtClean="0"/>
              <a:t>platforms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but</a:t>
            </a:r>
            <a:r>
              <a:rPr lang="es-ES" sz="2800" b="1" dirty="0" smtClean="0"/>
              <a:t> …</a:t>
            </a:r>
            <a:endParaRPr lang="es-ES" sz="28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468280" y="3779837"/>
            <a:ext cx="7816563" cy="928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… are </a:t>
            </a:r>
            <a:r>
              <a:rPr lang="es-ES" sz="2800" b="1" dirty="0" err="1" smtClean="0"/>
              <a:t>there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other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transformations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than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the</a:t>
            </a:r>
            <a:r>
              <a:rPr lang="es-ES" sz="2800" b="1" dirty="0" smtClean="0"/>
              <a:t> </a:t>
            </a:r>
          </a:p>
          <a:p>
            <a:r>
              <a:rPr lang="es-ES" sz="2800" b="1" dirty="0" err="1" smtClean="0"/>
              <a:t>point</a:t>
            </a:r>
            <a:r>
              <a:rPr lang="es-ES" sz="2800" b="1" dirty="0" smtClean="0"/>
              <a:t>-line </a:t>
            </a:r>
            <a:r>
              <a:rPr lang="es-ES" sz="2800" b="1" dirty="0" err="1" smtClean="0"/>
              <a:t>transformation</a:t>
            </a:r>
            <a:r>
              <a:rPr lang="es-ES" sz="2800" b="1" dirty="0" smtClean="0"/>
              <a:t>?</a:t>
            </a:r>
            <a:endParaRPr lang="es-ES" sz="28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53966" y="5351473"/>
            <a:ext cx="9454832" cy="1346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As a </a:t>
            </a:r>
            <a:r>
              <a:rPr lang="es-ES" sz="2800" b="1" dirty="0" err="1" smtClean="0"/>
              <a:t>by-product</a:t>
            </a:r>
            <a:r>
              <a:rPr lang="es-ES" sz="2800" b="1" dirty="0" smtClean="0"/>
              <a:t> of </a:t>
            </a:r>
            <a:r>
              <a:rPr lang="es-ES" sz="2800" b="1" dirty="0" err="1" smtClean="0"/>
              <a:t>our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analysis</a:t>
            </a:r>
            <a:r>
              <a:rPr lang="es-ES" sz="2800" b="1" dirty="0" smtClean="0"/>
              <a:t>, </a:t>
            </a:r>
            <a:r>
              <a:rPr lang="es-ES" sz="2800" b="1" dirty="0" err="1" smtClean="0"/>
              <a:t>we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have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been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able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to</a:t>
            </a:r>
            <a:r>
              <a:rPr lang="es-ES" sz="2800" b="1" dirty="0" smtClean="0"/>
              <a:t> </a:t>
            </a:r>
          </a:p>
          <a:p>
            <a:r>
              <a:rPr lang="es-ES" sz="2800" b="1" dirty="0" err="1" smtClean="0"/>
              <a:t>characterize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architechtural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singularities</a:t>
            </a:r>
            <a:r>
              <a:rPr lang="es-ES" sz="2800" b="1" dirty="0" smtClean="0"/>
              <a:t> and </a:t>
            </a:r>
          </a:p>
          <a:p>
            <a:r>
              <a:rPr lang="es-ES" sz="2800" b="1" dirty="0" err="1" smtClean="0"/>
              <a:t>their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associated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selfmotions</a:t>
            </a:r>
            <a:r>
              <a:rPr lang="es-ES" sz="2800" b="1" dirty="0" smtClean="0"/>
              <a:t> 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rgbClr val="FFFFFF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0" name="Picture 26" descr="eixample"/>
          <p:cNvPicPr>
            <a:picLocks noChangeAspect="1" noChangeArrowheads="1"/>
          </p:cNvPicPr>
          <p:nvPr/>
        </p:nvPicPr>
        <p:blipFill>
          <a:blip r:embed="rId3" cstate="print"/>
          <a:srcRect l="21176" t="7716" r="18236" b="203"/>
          <a:stretch>
            <a:fillRect/>
          </a:stretch>
        </p:blipFill>
        <p:spPr bwMode="auto">
          <a:xfrm>
            <a:off x="6913563" y="3995738"/>
            <a:ext cx="1439862" cy="14398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2814638" y="1331913"/>
            <a:ext cx="4451350" cy="1155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200"/>
              <a:t>Thank you</a:t>
            </a: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2846388" y="2455863"/>
            <a:ext cx="4505401" cy="95808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a-ES" dirty="0" smtClean="0"/>
              <a:t>Federico Thomas    (</a:t>
            </a:r>
            <a:r>
              <a:rPr lang="ca-ES" dirty="0" err="1" smtClean="0"/>
              <a:t>fthomas</a:t>
            </a:r>
            <a:r>
              <a:rPr lang="ca-ES" dirty="0" smtClean="0"/>
              <a:t>@</a:t>
            </a:r>
            <a:r>
              <a:rPr lang="ca-ES" dirty="0" err="1" smtClean="0"/>
              <a:t>iri.upc.edu</a:t>
            </a:r>
            <a:r>
              <a:rPr lang="ca-ES" dirty="0"/>
              <a:t>)</a:t>
            </a:r>
          </a:p>
          <a:p>
            <a:pPr algn="ctr"/>
            <a:r>
              <a:rPr lang="ca-ES" dirty="0"/>
              <a:t>Institut de robòtica i informàtica industrial.</a:t>
            </a:r>
          </a:p>
          <a:p>
            <a:pPr algn="ctr"/>
            <a:r>
              <a:rPr lang="ca-ES" sz="2200" dirty="0"/>
              <a:t>Barcelona</a:t>
            </a:r>
          </a:p>
        </p:txBody>
      </p:sp>
      <p:pic>
        <p:nvPicPr>
          <p:cNvPr id="134153" name="Picture 4" descr="Catedral2.jpg"/>
          <p:cNvPicPr>
            <a:picLocks noChangeAspect="1"/>
          </p:cNvPicPr>
          <p:nvPr/>
        </p:nvPicPr>
        <p:blipFill>
          <a:blip r:embed="rId4"/>
          <a:srcRect b="-331"/>
          <a:stretch>
            <a:fillRect/>
          </a:stretch>
        </p:blipFill>
        <p:spPr bwMode="auto">
          <a:xfrm>
            <a:off x="5646738" y="5505450"/>
            <a:ext cx="1430337" cy="1443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4162" name="Picture 18" descr="02-MONTJUIC"/>
          <p:cNvPicPr>
            <a:picLocks noChangeAspect="1" noChangeArrowheads="1"/>
          </p:cNvPicPr>
          <p:nvPr/>
        </p:nvPicPr>
        <p:blipFill>
          <a:blip r:embed="rId5"/>
          <a:srcRect l="18530" t="4808" r="7428"/>
          <a:stretch>
            <a:fillRect/>
          </a:stretch>
        </p:blipFill>
        <p:spPr bwMode="auto">
          <a:xfrm>
            <a:off x="3074988" y="5505450"/>
            <a:ext cx="1439862" cy="14144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4165" name="Picture 21" descr="DOP23618"/>
          <p:cNvPicPr>
            <a:picLocks noChangeAspect="1" noChangeArrowheads="1"/>
          </p:cNvPicPr>
          <p:nvPr/>
        </p:nvPicPr>
        <p:blipFill>
          <a:blip r:embed="rId6" cstate="print"/>
          <a:srcRect b="14554"/>
          <a:stretch>
            <a:fillRect/>
          </a:stretch>
        </p:blipFill>
        <p:spPr bwMode="auto">
          <a:xfrm>
            <a:off x="8280400" y="5508625"/>
            <a:ext cx="1203325" cy="14398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4160" name="Picture 14" descr="torreagbar3.jpg"/>
          <p:cNvPicPr>
            <a:picLocks noChangeAspect="1"/>
          </p:cNvPicPr>
          <p:nvPr/>
        </p:nvPicPr>
        <p:blipFill>
          <a:blip r:embed="rId7"/>
          <a:srcRect b="4727"/>
          <a:stretch>
            <a:fillRect/>
          </a:stretch>
        </p:blipFill>
        <p:spPr bwMode="auto">
          <a:xfrm>
            <a:off x="8208963" y="2484438"/>
            <a:ext cx="1185862" cy="14398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4168" name="Picture 24" descr="Passeig_de_Gracia20"/>
          <p:cNvPicPr>
            <a:picLocks noChangeAspect="1" noChangeArrowheads="1"/>
          </p:cNvPicPr>
          <p:nvPr/>
        </p:nvPicPr>
        <p:blipFill>
          <a:blip r:embed="rId8"/>
          <a:srcRect l="25818" r="9673" b="3716"/>
          <a:stretch>
            <a:fillRect/>
          </a:stretch>
        </p:blipFill>
        <p:spPr bwMode="auto">
          <a:xfrm>
            <a:off x="4346575" y="3995738"/>
            <a:ext cx="1439863" cy="14398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4164" name="Picture 20" descr="Casa-Batllo"/>
          <p:cNvPicPr>
            <a:picLocks noChangeAspect="1" noChangeArrowheads="1"/>
          </p:cNvPicPr>
          <p:nvPr/>
        </p:nvPicPr>
        <p:blipFill>
          <a:blip r:embed="rId9"/>
          <a:srcRect r="1627" b="13123"/>
          <a:stretch>
            <a:fillRect/>
          </a:stretch>
        </p:blipFill>
        <p:spPr bwMode="auto">
          <a:xfrm>
            <a:off x="503238" y="2484438"/>
            <a:ext cx="1152525" cy="14398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4163" name="Picture 19" descr="800px-Reptil_Parc_Guell_Barcelona"/>
          <p:cNvPicPr>
            <a:picLocks noChangeAspect="1" noChangeArrowheads="1"/>
          </p:cNvPicPr>
          <p:nvPr/>
        </p:nvPicPr>
        <p:blipFill>
          <a:blip r:embed="rId10"/>
          <a:srcRect l="11784" r="33073"/>
          <a:stretch>
            <a:fillRect/>
          </a:stretch>
        </p:blipFill>
        <p:spPr bwMode="auto">
          <a:xfrm>
            <a:off x="503238" y="5505450"/>
            <a:ext cx="1439862" cy="1422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4159" name="Picture 12" descr="SagradaFamilia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81175" y="3995738"/>
            <a:ext cx="1439863" cy="1439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396842" y="1331913"/>
            <a:ext cx="9286940" cy="92820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/>
              <a:t>This would be useful to generate families of </a:t>
            </a:r>
            <a:r>
              <a:rPr lang="en-US" sz="2800" b="1" dirty="0" err="1" smtClean="0"/>
              <a:t>kinematically</a:t>
            </a:r>
            <a:r>
              <a:rPr lang="en-US" sz="2800" b="1" dirty="0" smtClean="0"/>
              <a:t> equivalent platforms…</a:t>
            </a:r>
            <a:endParaRPr lang="en-US" sz="2800" b="1" dirty="0"/>
          </a:p>
        </p:txBody>
      </p:sp>
      <p:sp>
        <p:nvSpPr>
          <p:cNvPr id="129039" name="Text Box 15"/>
          <p:cNvSpPr txBox="1">
            <a:spLocks noChangeArrowheads="1"/>
          </p:cNvSpPr>
          <p:nvPr/>
        </p:nvSpPr>
        <p:spPr bwMode="auto">
          <a:xfrm>
            <a:off x="396843" y="2530475"/>
            <a:ext cx="9286939" cy="13461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/>
              <a:t>…by transforming well-studied platforms, with</a:t>
            </a:r>
            <a:r>
              <a:rPr lang="en-US" sz="2800" b="1" dirty="0" smtClean="0">
                <a:solidFill>
                  <a:srgbClr val="000000"/>
                </a:solidFill>
              </a:rPr>
              <a:t>out changing their singularities and </a:t>
            </a:r>
            <a:r>
              <a:rPr lang="en-US" sz="2800" b="1" dirty="0" smtClean="0"/>
              <a:t>without changing their forward kinematics. </a:t>
            </a:r>
          </a:p>
        </p:txBody>
      </p:sp>
      <p:sp>
        <p:nvSpPr>
          <p:cNvPr id="129053" name="Text Box 29"/>
          <p:cNvSpPr txBox="1">
            <a:spLocks noChangeArrowheads="1"/>
          </p:cNvSpPr>
          <p:nvPr/>
        </p:nvSpPr>
        <p:spPr bwMode="auto">
          <a:xfrm>
            <a:off x="396842" y="4137028"/>
            <a:ext cx="9286940" cy="92820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/>
              <a:t>From the practical point of view, this could be useful, for example, to avoid multiple spherical joints</a:t>
            </a:r>
            <a:endParaRPr lang="en-US" sz="2800" b="1" dirty="0"/>
          </a:p>
        </p:txBody>
      </p:sp>
      <p:pic>
        <p:nvPicPr>
          <p:cNvPr id="13" name="Picture 35" descr="multipleSphericalPair"/>
          <p:cNvPicPr>
            <a:picLocks noChangeAspect="1" noChangeArrowheads="1"/>
          </p:cNvPicPr>
          <p:nvPr/>
        </p:nvPicPr>
        <p:blipFill>
          <a:blip r:embed="rId3">
            <a:lum bright="-18000" contrast="30000"/>
          </a:blip>
          <a:srcRect/>
          <a:stretch>
            <a:fillRect/>
          </a:stretch>
        </p:blipFill>
        <p:spPr bwMode="auto">
          <a:xfrm>
            <a:off x="4111618" y="5422911"/>
            <a:ext cx="1285884" cy="1312234"/>
          </a:xfrm>
          <a:prstGeom prst="rect">
            <a:avLst/>
          </a:prstGeom>
          <a:noFill/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238209" y="107950"/>
            <a:ext cx="1159293" cy="62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C0C0C0"/>
                </a:solidFill>
              </a:rPr>
              <a:t>Goal</a:t>
            </a:r>
            <a:endParaRPr lang="en-US" sz="3600" dirty="0">
              <a:solidFill>
                <a:srgbClr val="C0C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6" grpId="0"/>
      <p:bldP spid="129039" grpId="0"/>
      <p:bldP spid="1290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 bwMode="auto">
          <a:xfrm>
            <a:off x="1325536" y="5065721"/>
            <a:ext cx="7000924" cy="171451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090" y="2351077"/>
            <a:ext cx="16287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68478" y="3351209"/>
            <a:ext cx="409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7106" y="2994019"/>
            <a:ext cx="9334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4164" y="2321860"/>
            <a:ext cx="3571900" cy="260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8370" y="1350945"/>
            <a:ext cx="393225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2726" y="2779705"/>
            <a:ext cx="3286148" cy="177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9285" y="2851143"/>
            <a:ext cx="429299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7040" y="5422911"/>
            <a:ext cx="5924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636963" y="107950"/>
            <a:ext cx="2698175" cy="62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C0C0C0"/>
                </a:solidFill>
              </a:rPr>
              <a:t>Singularities</a:t>
            </a:r>
            <a:endParaRPr lang="en-US" sz="3600" dirty="0">
              <a:solidFill>
                <a:srgbClr val="C0C0C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468412" y="5208597"/>
            <a:ext cx="1967205" cy="36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SINGULARITIES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701E-7 1.35419E-6 L 0.28727 -0.0033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-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727 -0.00336 L 0.66567 0.006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7 Grupo"/>
          <p:cNvGrpSpPr/>
          <p:nvPr/>
        </p:nvGrpSpPr>
        <p:grpSpPr>
          <a:xfrm>
            <a:off x="1325536" y="5065721"/>
            <a:ext cx="7000924" cy="1714512"/>
            <a:chOff x="1325536" y="5065721"/>
            <a:chExt cx="7000924" cy="1714512"/>
          </a:xfrm>
        </p:grpSpPr>
        <p:sp>
          <p:nvSpPr>
            <p:cNvPr id="15" name="14 Rectángulo"/>
            <p:cNvSpPr/>
            <p:nvPr/>
          </p:nvSpPr>
          <p:spPr bwMode="auto">
            <a:xfrm>
              <a:off x="1325536" y="5065721"/>
              <a:ext cx="7000924" cy="171451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97040" y="5422911"/>
              <a:ext cx="5924550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13 CuadroTexto"/>
            <p:cNvSpPr txBox="1"/>
            <p:nvPr/>
          </p:nvSpPr>
          <p:spPr>
            <a:xfrm>
              <a:off x="1468412" y="5208597"/>
              <a:ext cx="1967205" cy="36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/>
                <a:t>SINGULARITIES</a:t>
              </a:r>
              <a:endParaRPr lang="es-ES" b="1" dirty="0"/>
            </a:p>
          </p:txBody>
        </p:sp>
      </p:grp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968610" y="136499"/>
            <a:ext cx="4160113" cy="62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C0C0C0"/>
                </a:solidFill>
              </a:rPr>
              <a:t>The Pure Condition</a:t>
            </a:r>
            <a:endParaRPr lang="en-US" sz="3600" dirty="0">
              <a:solidFill>
                <a:srgbClr val="C0C0C0"/>
              </a:solidFill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968610" y="107950"/>
            <a:ext cx="4160113" cy="62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C0C0C0"/>
                </a:solidFill>
              </a:rPr>
              <a:t>The Pure Condition</a:t>
            </a:r>
            <a:endParaRPr lang="en-US" sz="3600" dirty="0">
              <a:solidFill>
                <a:srgbClr val="C0C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528" y="3208333"/>
            <a:ext cx="5890179" cy="262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54758" y="2779705"/>
            <a:ext cx="34956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Elipse"/>
          <p:cNvSpPr/>
          <p:nvPr/>
        </p:nvSpPr>
        <p:spPr bwMode="auto">
          <a:xfrm>
            <a:off x="5611816" y="1565259"/>
            <a:ext cx="1428760" cy="1000132"/>
          </a:xfrm>
          <a:prstGeom prst="ellipse">
            <a:avLst/>
          </a:prstGeom>
          <a:solidFill>
            <a:srgbClr val="0066FF">
              <a:alpha val="25098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20 Rectángulo"/>
          <p:cNvSpPr/>
          <p:nvPr/>
        </p:nvSpPr>
        <p:spPr bwMode="auto">
          <a:xfrm>
            <a:off x="111090" y="3136895"/>
            <a:ext cx="6072230" cy="2786082"/>
          </a:xfrm>
          <a:prstGeom prst="rect">
            <a:avLst/>
          </a:prstGeom>
          <a:solidFill>
            <a:srgbClr val="0066FF">
              <a:alpha val="25098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cxnSp>
        <p:nvCxnSpPr>
          <p:cNvPr id="23" name="22 Conector recto"/>
          <p:cNvCxnSpPr>
            <a:stCxn id="20" idx="4"/>
            <a:endCxn id="21" idx="0"/>
          </p:cNvCxnSpPr>
          <p:nvPr/>
        </p:nvCxnSpPr>
        <p:spPr bwMode="auto">
          <a:xfrm rot="5400000">
            <a:off x="4450949" y="1261648"/>
            <a:ext cx="571504" cy="317899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23 CuadroTexto"/>
          <p:cNvSpPr txBox="1"/>
          <p:nvPr/>
        </p:nvSpPr>
        <p:spPr>
          <a:xfrm>
            <a:off x="3140846" y="6065853"/>
            <a:ext cx="3828292" cy="45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48 </a:t>
            </a:r>
            <a:r>
              <a:rPr lang="es-ES" sz="2400" b="1" dirty="0" err="1" smtClean="0"/>
              <a:t>volumes</a:t>
            </a:r>
            <a:r>
              <a:rPr lang="es-ES" sz="2400" b="1" dirty="0" smtClean="0"/>
              <a:t> of </a:t>
            </a:r>
            <a:r>
              <a:rPr lang="es-ES" sz="2400" b="1" dirty="0" err="1" smtClean="0"/>
              <a:t>tetrahedra</a:t>
            </a:r>
            <a:endParaRPr lang="es-ES" sz="2400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1182660" y="6565919"/>
            <a:ext cx="7976864" cy="8088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err="1" smtClean="0"/>
              <a:t>It</a:t>
            </a:r>
            <a:r>
              <a:rPr lang="es-ES" sz="2400" b="1" dirty="0" smtClean="0"/>
              <a:t> can </a:t>
            </a:r>
            <a:r>
              <a:rPr lang="es-ES" sz="2400" b="1" dirty="0" err="1" smtClean="0"/>
              <a:t>be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simplified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when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attachments</a:t>
            </a:r>
            <a:r>
              <a:rPr lang="es-ES" sz="2400" b="1" dirty="0" smtClean="0"/>
              <a:t> are </a:t>
            </a:r>
            <a:r>
              <a:rPr lang="es-ES" sz="2400" b="1" dirty="0" err="1" smtClean="0"/>
              <a:t>coincident</a:t>
            </a:r>
            <a:r>
              <a:rPr lang="es-ES" sz="2400" b="1" dirty="0" smtClean="0"/>
              <a:t> </a:t>
            </a:r>
          </a:p>
          <a:p>
            <a:pPr algn="ctr"/>
            <a:r>
              <a:rPr lang="es-ES" sz="2400" b="1" dirty="0" err="1" smtClean="0"/>
              <a:t>either</a:t>
            </a:r>
            <a:r>
              <a:rPr lang="es-ES" sz="2400" b="1" dirty="0" smtClean="0"/>
              <a:t> in </a:t>
            </a:r>
            <a:r>
              <a:rPr lang="es-ES" sz="2400" b="1" dirty="0" err="1" smtClean="0"/>
              <a:t>the</a:t>
            </a:r>
            <a:r>
              <a:rPr lang="es-ES" sz="2400" b="1" dirty="0" smtClean="0"/>
              <a:t> base </a:t>
            </a:r>
            <a:r>
              <a:rPr lang="es-ES" sz="2400" b="1" dirty="0" err="1" smtClean="0"/>
              <a:t>or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the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platform</a:t>
            </a:r>
            <a:r>
              <a:rPr lang="es-ES" sz="2400" b="1" dirty="0" smtClean="0"/>
              <a:t> 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772E-6 4.17629E-6 L -0.00015 -0.513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/>
      <p:bldP spid="2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68610" y="1136631"/>
            <a:ext cx="4429156" cy="422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68610" y="1136631"/>
            <a:ext cx="4286280" cy="414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968610" y="107950"/>
            <a:ext cx="4160113" cy="62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C0C0C0"/>
                </a:solidFill>
              </a:rPr>
              <a:t>The Pure Condition</a:t>
            </a:r>
            <a:endParaRPr lang="en-US" sz="3600" dirty="0">
              <a:solidFill>
                <a:srgbClr val="C0C0C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39718" y="3065457"/>
            <a:ext cx="904415" cy="45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3-2-1</a:t>
            </a:r>
            <a:endParaRPr lang="es-ES" sz="2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39718" y="3065457"/>
            <a:ext cx="1877437" cy="45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/>
              <a:t>Octahedral</a:t>
            </a:r>
            <a:r>
              <a:rPr lang="es-ES" sz="2400" b="1" dirty="0" smtClean="0"/>
              <a:t> </a:t>
            </a:r>
            <a:endParaRPr lang="es-ES" sz="24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1396974" y="5351473"/>
            <a:ext cx="7358114" cy="928694"/>
            <a:chOff x="1611288" y="5351473"/>
            <a:chExt cx="7358114" cy="928694"/>
          </a:xfrm>
        </p:grpSpPr>
        <p:sp>
          <p:nvSpPr>
            <p:cNvPr id="18" name="17 Rectángulo"/>
            <p:cNvSpPr/>
            <p:nvPr/>
          </p:nvSpPr>
          <p:spPr bwMode="auto">
            <a:xfrm>
              <a:off x="1611288" y="5351473"/>
              <a:ext cx="7358114" cy="928694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754164" y="5565787"/>
              <a:ext cx="7038975" cy="466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16 Grupo"/>
          <p:cNvGrpSpPr/>
          <p:nvPr/>
        </p:nvGrpSpPr>
        <p:grpSpPr>
          <a:xfrm>
            <a:off x="1325536" y="5351473"/>
            <a:ext cx="7429552" cy="1214446"/>
            <a:chOff x="1468412" y="3422647"/>
            <a:chExt cx="7429552" cy="1214446"/>
          </a:xfrm>
        </p:grpSpPr>
        <p:sp>
          <p:nvSpPr>
            <p:cNvPr id="16" name="15 Rectángulo"/>
            <p:cNvSpPr/>
            <p:nvPr/>
          </p:nvSpPr>
          <p:spPr bwMode="auto">
            <a:xfrm>
              <a:off x="1468412" y="3422647"/>
              <a:ext cx="7429552" cy="121444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11350" y="3494085"/>
              <a:ext cx="69723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78025" y="4065589"/>
              <a:ext cx="6905625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39850" y="4137027"/>
              <a:ext cx="28575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503238" y="3136895"/>
            <a:ext cx="9070975" cy="1071570"/>
          </a:xfrm>
        </p:spPr>
        <p:txBody>
          <a:bodyPr/>
          <a:lstStyle/>
          <a:p>
            <a:r>
              <a:rPr lang="es-ES" b="1" dirty="0" err="1" smtClean="0"/>
              <a:t>Find</a:t>
            </a:r>
            <a:r>
              <a:rPr lang="es-ES" b="1" dirty="0" smtClean="0"/>
              <a:t> </a:t>
            </a:r>
            <a:r>
              <a:rPr lang="es-ES" b="1" dirty="0" err="1" smtClean="0"/>
              <a:t>out</a:t>
            </a:r>
            <a:r>
              <a:rPr lang="es-ES" b="1" dirty="0" smtClean="0"/>
              <a:t> </a:t>
            </a:r>
            <a:r>
              <a:rPr lang="es-ES" b="1" dirty="0" err="1" smtClean="0"/>
              <a:t>transformations</a:t>
            </a:r>
            <a:r>
              <a:rPr lang="es-ES" b="1" dirty="0" smtClean="0"/>
              <a:t> </a:t>
            </a:r>
            <a:r>
              <a:rPr lang="es-ES" b="1" dirty="0" err="1" smtClean="0"/>
              <a:t>that</a:t>
            </a:r>
            <a:r>
              <a:rPr lang="es-ES" b="1" dirty="0" smtClean="0"/>
              <a:t> </a:t>
            </a:r>
            <a:r>
              <a:rPr lang="es-ES" b="1" dirty="0" err="1" smtClean="0"/>
              <a:t>multiply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pure</a:t>
            </a:r>
            <a:r>
              <a:rPr lang="es-ES" b="1" dirty="0" smtClean="0"/>
              <a:t> </a:t>
            </a:r>
            <a:r>
              <a:rPr lang="es-ES" b="1" dirty="0" err="1" smtClean="0"/>
              <a:t>condition</a:t>
            </a:r>
            <a:r>
              <a:rPr lang="es-ES" b="1" dirty="0" smtClean="0"/>
              <a:t> </a:t>
            </a:r>
            <a:r>
              <a:rPr lang="es-ES" b="1" dirty="0" err="1" smtClean="0"/>
              <a:t>by</a:t>
            </a:r>
            <a:r>
              <a:rPr lang="es-ES" b="1" dirty="0" smtClean="0"/>
              <a:t> a </a:t>
            </a:r>
            <a:r>
              <a:rPr lang="es-ES" b="1" dirty="0" err="1" smtClean="0"/>
              <a:t>constant</a:t>
            </a:r>
            <a:endParaRPr lang="es-ES" b="1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89663" y="207937"/>
            <a:ext cx="4879541" cy="51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431800" marR="0" lvl="0" indent="-32385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DC2300"/>
              </a:buClr>
              <a:buSzPct val="42000"/>
              <a:buFont typeface="Wingdings" pitchFamily="2" charset="2"/>
              <a:buNone/>
              <a:tabLst/>
              <a:defRPr/>
            </a:pPr>
            <a:r>
              <a:rPr lang="en-US" sz="3600" kern="0" dirty="0" smtClean="0">
                <a:solidFill>
                  <a:srgbClr val="C0C0C0"/>
                </a:solidFill>
                <a:latin typeface="+mn-lt"/>
                <a:cs typeface="+mn-cs"/>
              </a:rPr>
              <a:t>Reformulating our Goal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 bwMode="auto">
          <a:xfrm>
            <a:off x="4540246" y="4708531"/>
            <a:ext cx="3429024" cy="2571768"/>
          </a:xfrm>
          <a:prstGeom prst="rect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21 Rectángulo"/>
          <p:cNvSpPr/>
          <p:nvPr/>
        </p:nvSpPr>
        <p:spPr bwMode="auto">
          <a:xfrm>
            <a:off x="1968478" y="2422515"/>
            <a:ext cx="2428892" cy="2143140"/>
          </a:xfrm>
          <a:prstGeom prst="rect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sp>
        <p:nvSpPr>
          <p:cNvPr id="58412" name="Rectangle 44"/>
          <p:cNvSpPr>
            <a:spLocks noGrp="1" noChangeArrowheads="1"/>
          </p:cNvSpPr>
          <p:nvPr>
            <p:ph type="title"/>
          </p:nvPr>
        </p:nvSpPr>
        <p:spPr>
          <a:xfrm>
            <a:off x="503238" y="34925"/>
            <a:ext cx="9070975" cy="755650"/>
          </a:xfrm>
          <a:ln/>
        </p:spPr>
        <p:txBody>
          <a:bodyPr/>
          <a:lstStyle/>
          <a:p>
            <a:r>
              <a:rPr lang="en-US" dirty="0" smtClean="0">
                <a:solidFill>
                  <a:srgbClr val="C0C0C0"/>
                </a:solidFill>
                <a:latin typeface="+mn-lt"/>
              </a:rPr>
              <a:t>Let’s start by studying components</a:t>
            </a:r>
            <a:endParaRPr lang="en-US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58413" name="Text Box 45"/>
          <p:cNvSpPr txBox="1">
            <a:spLocks noChangeArrowheads="1"/>
          </p:cNvSpPr>
          <p:nvPr/>
        </p:nvSpPr>
        <p:spPr bwMode="auto">
          <a:xfrm>
            <a:off x="360363" y="1163638"/>
            <a:ext cx="7863050" cy="39087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/>
              <a:t>Components: rigid </a:t>
            </a:r>
            <a:r>
              <a:rPr lang="en-US" sz="2000" dirty="0"/>
              <a:t>substructures between </a:t>
            </a:r>
            <a:r>
              <a:rPr lang="en-US" sz="2000" dirty="0" smtClean="0"/>
              <a:t>linear geometric </a:t>
            </a:r>
            <a:r>
              <a:rPr lang="en-US" sz="2000" dirty="0"/>
              <a:t>entities.</a:t>
            </a:r>
          </a:p>
        </p:txBody>
      </p:sp>
      <p:sp>
        <p:nvSpPr>
          <p:cNvPr id="58415" name="Text Box 47"/>
          <p:cNvSpPr txBox="1">
            <a:spLocks noChangeArrowheads="1"/>
          </p:cNvSpPr>
          <p:nvPr/>
        </p:nvSpPr>
        <p:spPr bwMode="auto">
          <a:xfrm>
            <a:off x="360363" y="1590219"/>
            <a:ext cx="9145587" cy="6894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/>
              <a:t>Substitution of legs without changing the relative position between the </a:t>
            </a:r>
            <a:r>
              <a:rPr lang="en-US" sz="2000" dirty="0" smtClean="0"/>
              <a:t>involved geometric entities (points</a:t>
            </a:r>
            <a:r>
              <a:rPr lang="en-US" sz="2000" dirty="0"/>
              <a:t>, lines </a:t>
            </a:r>
            <a:r>
              <a:rPr lang="en-US" sz="2000" dirty="0" smtClean="0"/>
              <a:t>or planes).</a:t>
            </a:r>
            <a:endParaRPr lang="en-US" sz="2000" dirty="0"/>
          </a:p>
        </p:txBody>
      </p:sp>
      <p:sp>
        <p:nvSpPr>
          <p:cNvPr id="58417" name="Text Box 49"/>
          <p:cNvSpPr txBox="1">
            <a:spLocks noChangeArrowheads="1"/>
          </p:cNvSpPr>
          <p:nvPr/>
        </p:nvSpPr>
        <p:spPr bwMode="auto">
          <a:xfrm>
            <a:off x="754032" y="3065457"/>
            <a:ext cx="2018501" cy="3609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2 legs: point-line</a:t>
            </a:r>
            <a:endParaRPr lang="en-US" b="1" dirty="0"/>
          </a:p>
        </p:txBody>
      </p:sp>
      <p:pic>
        <p:nvPicPr>
          <p:cNvPr id="14" name="13 Imagen" descr="subassembli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983" y="2351077"/>
            <a:ext cx="5620535" cy="4877481"/>
          </a:xfrm>
          <a:prstGeom prst="rect">
            <a:avLst/>
          </a:prstGeom>
        </p:spPr>
      </p:pic>
      <p:sp>
        <p:nvSpPr>
          <p:cNvPr id="19" name="Text Box 49"/>
          <p:cNvSpPr txBox="1">
            <a:spLocks noChangeArrowheads="1"/>
          </p:cNvSpPr>
          <p:nvPr/>
        </p:nvSpPr>
        <p:spPr bwMode="auto">
          <a:xfrm>
            <a:off x="7319103" y="5565787"/>
            <a:ext cx="2056973" cy="3609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5 legs: line-plane</a:t>
            </a:r>
            <a:endParaRPr lang="en-US" b="1" dirty="0"/>
          </a:p>
        </p:txBody>
      </p:sp>
      <p:sp>
        <p:nvSpPr>
          <p:cNvPr id="20" name="Text Box 49"/>
          <p:cNvSpPr txBox="1">
            <a:spLocks noChangeArrowheads="1"/>
          </p:cNvSpPr>
          <p:nvPr/>
        </p:nvSpPr>
        <p:spPr bwMode="auto">
          <a:xfrm>
            <a:off x="539718" y="5990609"/>
            <a:ext cx="1851789" cy="3609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4 legs: line-line</a:t>
            </a:r>
            <a:endParaRPr lang="en-US" b="1" dirty="0"/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6890475" y="2851143"/>
            <a:ext cx="2223686" cy="3609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3 legs: point-plane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58413" grpId="0"/>
      <p:bldP spid="58415" grpId="0"/>
      <p:bldP spid="58417" grpId="0" build="allAtOnce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Bitstream Vera San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iri-powerpoint</Template>
  <TotalTime>6261</TotalTime>
  <Words>542</Words>
  <PresentationFormat>Personalizado</PresentationFormat>
  <Paragraphs>111</Paragraphs>
  <Slides>34</Slides>
  <Notes>9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Let’s start by studying components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Homework</vt:lpstr>
      <vt:lpstr>Diapositiva 33</vt:lpstr>
      <vt:lpstr>Diapositiva 34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Flagged Parallel Manipulators</dc:title>
  <dc:creator>Júlia Borràs Sol</dc:creator>
  <cp:lastModifiedBy>fede</cp:lastModifiedBy>
  <cp:revision>328</cp:revision>
  <dcterms:created xsi:type="dcterms:W3CDTF">2007-11-12T17:33:25Z</dcterms:created>
  <dcterms:modified xsi:type="dcterms:W3CDTF">2008-11-22T16:42:42Z</dcterms:modified>
</cp:coreProperties>
</file>